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29" r:id="rId3"/>
    <p:sldId id="324" r:id="rId4"/>
    <p:sldId id="330" r:id="rId5"/>
    <p:sldId id="275" r:id="rId6"/>
    <p:sldId id="328" r:id="rId7"/>
    <p:sldId id="262" r:id="rId8"/>
    <p:sldId id="335" r:id="rId9"/>
    <p:sldId id="321" r:id="rId10"/>
    <p:sldId id="331" r:id="rId11"/>
    <p:sldId id="264" r:id="rId12"/>
    <p:sldId id="322" r:id="rId13"/>
    <p:sldId id="332" r:id="rId14"/>
    <p:sldId id="266" r:id="rId15"/>
    <p:sldId id="333" r:id="rId16"/>
    <p:sldId id="325" r:id="rId17"/>
    <p:sldId id="342" r:id="rId18"/>
    <p:sldId id="334" r:id="rId19"/>
    <p:sldId id="343" r:id="rId20"/>
    <p:sldId id="336" r:id="rId21"/>
    <p:sldId id="279" r:id="rId22"/>
    <p:sldId id="337" r:id="rId23"/>
    <p:sldId id="327" r:id="rId24"/>
    <p:sldId id="338" r:id="rId25"/>
    <p:sldId id="339" r:id="rId26"/>
    <p:sldId id="340" r:id="rId27"/>
    <p:sldId id="341" r:id="rId28"/>
    <p:sldId id="344" r:id="rId29"/>
    <p:sldId id="345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35897B2-3F31-487B-82DA-8DCD8F4FA814}">
          <p14:sldIdLst>
            <p14:sldId id="319"/>
            <p14:sldId id="329"/>
            <p14:sldId id="324"/>
            <p14:sldId id="330"/>
            <p14:sldId id="275"/>
            <p14:sldId id="328"/>
            <p14:sldId id="262"/>
            <p14:sldId id="335"/>
            <p14:sldId id="321"/>
            <p14:sldId id="331"/>
            <p14:sldId id="264"/>
            <p14:sldId id="322"/>
            <p14:sldId id="332"/>
            <p14:sldId id="266"/>
            <p14:sldId id="333"/>
            <p14:sldId id="325"/>
            <p14:sldId id="342"/>
            <p14:sldId id="334"/>
            <p14:sldId id="343"/>
            <p14:sldId id="336"/>
            <p14:sldId id="279"/>
            <p14:sldId id="337"/>
            <p14:sldId id="327"/>
            <p14:sldId id="338"/>
            <p14:sldId id="339"/>
            <p14:sldId id="340"/>
            <p14:sldId id="341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AFE8"/>
    <a:srgbClr val="FFFFFF"/>
    <a:srgbClr val="FFCC66"/>
    <a:srgbClr val="2A3F7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AC29F-300E-0000-CF78-47A3723C3D27}" v="21" dt="2021-04-28T21:52:28.503"/>
    <p1510:client id="{28CBBF9F-E0BC-0000-AD0D-7BC2417BFD12}" v="409" dt="2021-04-19T14:52:45.235"/>
    <p1510:client id="{2EE46207-9E8D-1FEC-27EB-963D44FC5D2E}" v="10" dt="2021-04-20T00:05:20.207"/>
    <p1510:client id="{48929369-0AF4-A10D-B5E6-1562F365B93D}" v="1263" dt="2021-05-31T18:39:21.541"/>
    <p1510:client id="{53E72B51-2A0B-40D6-6BBF-E4F446D2E27B}" v="869" dt="2021-05-25T22:35:21.666"/>
    <p1510:client id="{7FE9BE9F-9004-0000-A89B-25F71B64376C}" v="39" dt="2021-04-16T20:49:47.332"/>
    <p1510:client id="{ACD7D9C6-9FBC-6308-70BA-3BEB23137EA8}" v="667" dt="2021-04-19T19:06:54.401"/>
    <p1510:client id="{B1E9BF9F-F0CB-0000-CF78-41FE78912454}" v="10" dt="2021-04-19T23:19:34.299"/>
    <p1510:client id="{DAE1BE9F-50C6-0000-A312-CB1073DEB0FD}" v="433" dt="2021-04-16T19:06:42.208"/>
    <p1510:client id="{DDF5DF4C-054A-E8CD-7A6D-A8D8CF566393}" v="23" dt="2021-04-28T19:43:49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FDDBD-A8A6-46D9-9061-BB459FFF09F9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CB43652-ECF0-4D3E-976E-17DAB5D261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b="1" i="0"/>
            <a:t>Objetivo;</a:t>
          </a:r>
          <a:endParaRPr lang="en-US"/>
        </a:p>
      </dgm:t>
    </dgm:pt>
    <dgm:pt modelId="{F3B0BF35-956D-46E7-8470-FC939A39FC75}" type="parTrans" cxnId="{2F04827D-3875-4501-B9E2-E7109B48BC56}">
      <dgm:prSet/>
      <dgm:spPr/>
      <dgm:t>
        <a:bodyPr/>
        <a:lstStyle/>
        <a:p>
          <a:endParaRPr lang="en-US"/>
        </a:p>
      </dgm:t>
    </dgm:pt>
    <dgm:pt modelId="{A069534F-B9E3-4A80-AF71-F4ED1C928668}" type="sibTrans" cxnId="{2F04827D-3875-4501-B9E2-E7109B48BC56}">
      <dgm:prSet/>
      <dgm:spPr/>
      <dgm:t>
        <a:bodyPr/>
        <a:lstStyle/>
        <a:p>
          <a:endParaRPr lang="en-US"/>
        </a:p>
      </dgm:t>
    </dgm:pt>
    <dgm:pt modelId="{8F44FE84-29D0-4B4A-9A54-E94ADA1522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b="1" i="0"/>
            <a:t>Ux;</a:t>
          </a:r>
          <a:r>
            <a:rPr lang="pt-BR" b="1"/>
            <a:t> </a:t>
          </a:r>
          <a:endParaRPr lang="en-US"/>
        </a:p>
      </dgm:t>
    </dgm:pt>
    <dgm:pt modelId="{DFAA135E-0EB1-4F9F-8215-3E1E66CEBDC9}" type="parTrans" cxnId="{73199DEE-CB54-47A9-97C5-5356555D6DB0}">
      <dgm:prSet/>
      <dgm:spPr/>
      <dgm:t>
        <a:bodyPr/>
        <a:lstStyle/>
        <a:p>
          <a:endParaRPr lang="en-US"/>
        </a:p>
      </dgm:t>
    </dgm:pt>
    <dgm:pt modelId="{EEAFC182-6EEE-4F01-802F-D188B8A8A66C}" type="sibTrans" cxnId="{73199DEE-CB54-47A9-97C5-5356555D6DB0}">
      <dgm:prSet/>
      <dgm:spPr/>
      <dgm:t>
        <a:bodyPr/>
        <a:lstStyle/>
        <a:p>
          <a:endParaRPr lang="en-US"/>
        </a:p>
      </dgm:t>
    </dgm:pt>
    <dgm:pt modelId="{A2FE4DF5-3AA6-48EB-BB83-ADDAA276DF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b="1" i="0"/>
            <a:t>Público alvo;</a:t>
          </a:r>
          <a:r>
            <a:rPr lang="pt-BR" b="1"/>
            <a:t> </a:t>
          </a:r>
          <a:endParaRPr lang="en-US"/>
        </a:p>
      </dgm:t>
    </dgm:pt>
    <dgm:pt modelId="{619A78A1-D234-4F07-BC74-8969F5FEE70E}" type="parTrans" cxnId="{B8F6025E-328D-49FA-9E69-985874E8C869}">
      <dgm:prSet/>
      <dgm:spPr/>
      <dgm:t>
        <a:bodyPr/>
        <a:lstStyle/>
        <a:p>
          <a:endParaRPr lang="en-US"/>
        </a:p>
      </dgm:t>
    </dgm:pt>
    <dgm:pt modelId="{8DE95A59-BD47-4A85-9B11-41036BECC513}" type="sibTrans" cxnId="{B8F6025E-328D-49FA-9E69-985874E8C869}">
      <dgm:prSet/>
      <dgm:spPr/>
      <dgm:t>
        <a:bodyPr/>
        <a:lstStyle/>
        <a:p>
          <a:endParaRPr lang="en-US"/>
        </a:p>
      </dgm:t>
    </dgm:pt>
    <dgm:pt modelId="{F9494881-8DC5-4D0C-81EF-2DE56C0BAE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b="1" i="0"/>
            <a:t>Meio de pagamento;</a:t>
          </a:r>
          <a:r>
            <a:rPr lang="pt-BR" b="1"/>
            <a:t> </a:t>
          </a:r>
          <a:endParaRPr lang="en-US"/>
        </a:p>
      </dgm:t>
    </dgm:pt>
    <dgm:pt modelId="{6B4B92DE-E1FD-46AE-9FC7-31F689409682}" type="parTrans" cxnId="{034D2973-B123-49F3-AFD2-18591A6C8DF7}">
      <dgm:prSet/>
      <dgm:spPr/>
      <dgm:t>
        <a:bodyPr/>
        <a:lstStyle/>
        <a:p>
          <a:endParaRPr lang="en-US"/>
        </a:p>
      </dgm:t>
    </dgm:pt>
    <dgm:pt modelId="{302D261E-E1F3-46BD-8742-8EC1429790C6}" type="sibTrans" cxnId="{034D2973-B123-49F3-AFD2-18591A6C8DF7}">
      <dgm:prSet/>
      <dgm:spPr/>
      <dgm:t>
        <a:bodyPr/>
        <a:lstStyle/>
        <a:p>
          <a:endParaRPr lang="en-US"/>
        </a:p>
      </dgm:t>
    </dgm:pt>
    <dgm:pt modelId="{50EB2552-DBB6-4FD2-BA81-A7DC356BE3D4}" type="pres">
      <dgm:prSet presAssocID="{5A3FDDBD-A8A6-46D9-9061-BB459FFF09F9}" presName="root" presStyleCnt="0">
        <dgm:presLayoutVars>
          <dgm:dir/>
          <dgm:resizeHandles val="exact"/>
        </dgm:presLayoutVars>
      </dgm:prSet>
      <dgm:spPr/>
    </dgm:pt>
    <dgm:pt modelId="{EAB107EE-B452-4EDA-A5AC-B3BD3AFAF5FF}" type="pres">
      <dgm:prSet presAssocID="{DCB43652-ECF0-4D3E-976E-17DAB5D26100}" presName="compNode" presStyleCnt="0"/>
      <dgm:spPr/>
    </dgm:pt>
    <dgm:pt modelId="{6F4F5CDD-0E91-4AE6-BC49-F1932BF8CFF0}" type="pres">
      <dgm:prSet presAssocID="{DCB43652-ECF0-4D3E-976E-17DAB5D2610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E936B7A-FC3E-4CD6-99C8-497474362147}" type="pres">
      <dgm:prSet presAssocID="{DCB43652-ECF0-4D3E-976E-17DAB5D261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B4393C6-3750-40F6-862E-43B297740C95}" type="pres">
      <dgm:prSet presAssocID="{DCB43652-ECF0-4D3E-976E-17DAB5D26100}" presName="spaceRect" presStyleCnt="0"/>
      <dgm:spPr/>
    </dgm:pt>
    <dgm:pt modelId="{340DA9B7-EE96-4F3F-B870-484F917CCFF7}" type="pres">
      <dgm:prSet presAssocID="{DCB43652-ECF0-4D3E-976E-17DAB5D26100}" presName="textRect" presStyleLbl="revTx" presStyleIdx="0" presStyleCnt="4">
        <dgm:presLayoutVars>
          <dgm:chMax val="1"/>
          <dgm:chPref val="1"/>
        </dgm:presLayoutVars>
      </dgm:prSet>
      <dgm:spPr/>
    </dgm:pt>
    <dgm:pt modelId="{3187864B-0E92-4B78-B58C-D42A22C1D2A7}" type="pres">
      <dgm:prSet presAssocID="{A069534F-B9E3-4A80-AF71-F4ED1C928668}" presName="sibTrans" presStyleCnt="0"/>
      <dgm:spPr/>
    </dgm:pt>
    <dgm:pt modelId="{BEFB8C9C-ECBD-4E81-BA58-D4B1B1541665}" type="pres">
      <dgm:prSet presAssocID="{8F44FE84-29D0-4B4A-9A54-E94ADA152273}" presName="compNode" presStyleCnt="0"/>
      <dgm:spPr/>
    </dgm:pt>
    <dgm:pt modelId="{685BEDBD-D1BC-4715-B23B-36BEDA3A6CD1}" type="pres">
      <dgm:prSet presAssocID="{8F44FE84-29D0-4B4A-9A54-E94ADA152273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CC0D402-271B-4A42-88AA-EA9F0BF11391}" type="pres">
      <dgm:prSet presAssocID="{8F44FE84-29D0-4B4A-9A54-E94ADA1522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B36C220-7DF3-4E92-B72B-CF33D8FA843F}" type="pres">
      <dgm:prSet presAssocID="{8F44FE84-29D0-4B4A-9A54-E94ADA152273}" presName="spaceRect" presStyleCnt="0"/>
      <dgm:spPr/>
    </dgm:pt>
    <dgm:pt modelId="{B9918384-E917-4627-9E36-14C8B420A4C6}" type="pres">
      <dgm:prSet presAssocID="{8F44FE84-29D0-4B4A-9A54-E94ADA152273}" presName="textRect" presStyleLbl="revTx" presStyleIdx="1" presStyleCnt="4">
        <dgm:presLayoutVars>
          <dgm:chMax val="1"/>
          <dgm:chPref val="1"/>
        </dgm:presLayoutVars>
      </dgm:prSet>
      <dgm:spPr/>
    </dgm:pt>
    <dgm:pt modelId="{72141519-1188-439A-AD61-579EB7ACF7FB}" type="pres">
      <dgm:prSet presAssocID="{EEAFC182-6EEE-4F01-802F-D188B8A8A66C}" presName="sibTrans" presStyleCnt="0"/>
      <dgm:spPr/>
    </dgm:pt>
    <dgm:pt modelId="{A05307B2-A0E8-4559-B961-3595F90C9F3F}" type="pres">
      <dgm:prSet presAssocID="{A2FE4DF5-3AA6-48EB-BB83-ADDAA276DFB5}" presName="compNode" presStyleCnt="0"/>
      <dgm:spPr/>
    </dgm:pt>
    <dgm:pt modelId="{E2EDF86D-6039-418D-A8AF-7D52B2312405}" type="pres">
      <dgm:prSet presAssocID="{A2FE4DF5-3AA6-48EB-BB83-ADDAA276DFB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E15BE7A-FFF9-4B23-B9AA-B4A719FFFBF2}" type="pres">
      <dgm:prSet presAssocID="{A2FE4DF5-3AA6-48EB-BB83-ADDAA276DF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06433423-1170-4B1B-ABEA-87A7A3867072}" type="pres">
      <dgm:prSet presAssocID="{A2FE4DF5-3AA6-48EB-BB83-ADDAA276DFB5}" presName="spaceRect" presStyleCnt="0"/>
      <dgm:spPr/>
    </dgm:pt>
    <dgm:pt modelId="{C7EE4A1F-E348-4D44-82B7-5E66F8DD8DF9}" type="pres">
      <dgm:prSet presAssocID="{A2FE4DF5-3AA6-48EB-BB83-ADDAA276DFB5}" presName="textRect" presStyleLbl="revTx" presStyleIdx="2" presStyleCnt="4">
        <dgm:presLayoutVars>
          <dgm:chMax val="1"/>
          <dgm:chPref val="1"/>
        </dgm:presLayoutVars>
      </dgm:prSet>
      <dgm:spPr/>
    </dgm:pt>
    <dgm:pt modelId="{B4CDE9DC-0E87-4940-9F7E-081F929DC18E}" type="pres">
      <dgm:prSet presAssocID="{8DE95A59-BD47-4A85-9B11-41036BECC513}" presName="sibTrans" presStyleCnt="0"/>
      <dgm:spPr/>
    </dgm:pt>
    <dgm:pt modelId="{5F13B12A-D4DA-4577-A48D-17B5A6A0C235}" type="pres">
      <dgm:prSet presAssocID="{F9494881-8DC5-4D0C-81EF-2DE56C0BAE48}" presName="compNode" presStyleCnt="0"/>
      <dgm:spPr/>
    </dgm:pt>
    <dgm:pt modelId="{D056B584-E75A-4F8C-8F0A-C776390E6D7D}" type="pres">
      <dgm:prSet presAssocID="{F9494881-8DC5-4D0C-81EF-2DE56C0BAE4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B6BD0B5-D914-4FBB-B78D-2B11728C7EDD}" type="pres">
      <dgm:prSet presAssocID="{F9494881-8DC5-4D0C-81EF-2DE56C0BAE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78F4084D-2AC9-48A3-9EFE-A4D02A1886B7}" type="pres">
      <dgm:prSet presAssocID="{F9494881-8DC5-4D0C-81EF-2DE56C0BAE48}" presName="spaceRect" presStyleCnt="0"/>
      <dgm:spPr/>
    </dgm:pt>
    <dgm:pt modelId="{2053B70C-515C-423F-B5B7-FDEE414DCB6F}" type="pres">
      <dgm:prSet presAssocID="{F9494881-8DC5-4D0C-81EF-2DE56C0BAE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8F6025E-328D-49FA-9E69-985874E8C869}" srcId="{5A3FDDBD-A8A6-46D9-9061-BB459FFF09F9}" destId="{A2FE4DF5-3AA6-48EB-BB83-ADDAA276DFB5}" srcOrd="2" destOrd="0" parTransId="{619A78A1-D234-4F07-BC74-8969F5FEE70E}" sibTransId="{8DE95A59-BD47-4A85-9B11-41036BECC513}"/>
    <dgm:cxn modelId="{E00F2246-6422-4C89-8B84-25FB0E2C4BD8}" type="presOf" srcId="{8F44FE84-29D0-4B4A-9A54-E94ADA152273}" destId="{B9918384-E917-4627-9E36-14C8B420A4C6}" srcOrd="0" destOrd="0" presId="urn:microsoft.com/office/officeart/2018/5/layout/IconLeafLabelList"/>
    <dgm:cxn modelId="{C8FFAF67-6097-4098-9D16-78E840D79E3E}" type="presOf" srcId="{5A3FDDBD-A8A6-46D9-9061-BB459FFF09F9}" destId="{50EB2552-DBB6-4FD2-BA81-A7DC356BE3D4}" srcOrd="0" destOrd="0" presId="urn:microsoft.com/office/officeart/2018/5/layout/IconLeafLabelList"/>
    <dgm:cxn modelId="{ED849650-ADFC-4610-A53C-94C5EE664BEA}" type="presOf" srcId="{A2FE4DF5-3AA6-48EB-BB83-ADDAA276DFB5}" destId="{C7EE4A1F-E348-4D44-82B7-5E66F8DD8DF9}" srcOrd="0" destOrd="0" presId="urn:microsoft.com/office/officeart/2018/5/layout/IconLeafLabelList"/>
    <dgm:cxn modelId="{034D2973-B123-49F3-AFD2-18591A6C8DF7}" srcId="{5A3FDDBD-A8A6-46D9-9061-BB459FFF09F9}" destId="{F9494881-8DC5-4D0C-81EF-2DE56C0BAE48}" srcOrd="3" destOrd="0" parTransId="{6B4B92DE-E1FD-46AE-9FC7-31F689409682}" sibTransId="{302D261E-E1F3-46BD-8742-8EC1429790C6}"/>
    <dgm:cxn modelId="{2F04827D-3875-4501-B9E2-E7109B48BC56}" srcId="{5A3FDDBD-A8A6-46D9-9061-BB459FFF09F9}" destId="{DCB43652-ECF0-4D3E-976E-17DAB5D26100}" srcOrd="0" destOrd="0" parTransId="{F3B0BF35-956D-46E7-8470-FC939A39FC75}" sibTransId="{A069534F-B9E3-4A80-AF71-F4ED1C928668}"/>
    <dgm:cxn modelId="{619D7E8E-772C-4B82-A98C-8164BFE5B39B}" type="presOf" srcId="{F9494881-8DC5-4D0C-81EF-2DE56C0BAE48}" destId="{2053B70C-515C-423F-B5B7-FDEE414DCB6F}" srcOrd="0" destOrd="0" presId="urn:microsoft.com/office/officeart/2018/5/layout/IconLeafLabelList"/>
    <dgm:cxn modelId="{73199DEE-CB54-47A9-97C5-5356555D6DB0}" srcId="{5A3FDDBD-A8A6-46D9-9061-BB459FFF09F9}" destId="{8F44FE84-29D0-4B4A-9A54-E94ADA152273}" srcOrd="1" destOrd="0" parTransId="{DFAA135E-0EB1-4F9F-8215-3E1E66CEBDC9}" sibTransId="{EEAFC182-6EEE-4F01-802F-D188B8A8A66C}"/>
    <dgm:cxn modelId="{701910F2-10C8-4C56-8807-AC17D5745459}" type="presOf" srcId="{DCB43652-ECF0-4D3E-976E-17DAB5D26100}" destId="{340DA9B7-EE96-4F3F-B870-484F917CCFF7}" srcOrd="0" destOrd="0" presId="urn:microsoft.com/office/officeart/2018/5/layout/IconLeafLabelList"/>
    <dgm:cxn modelId="{3316562C-D110-46B6-B41C-AC64FDAE5082}" type="presParOf" srcId="{50EB2552-DBB6-4FD2-BA81-A7DC356BE3D4}" destId="{EAB107EE-B452-4EDA-A5AC-B3BD3AFAF5FF}" srcOrd="0" destOrd="0" presId="urn:microsoft.com/office/officeart/2018/5/layout/IconLeafLabelList"/>
    <dgm:cxn modelId="{0AEB1B04-CE6C-47B5-A68B-C8C2CBBFB069}" type="presParOf" srcId="{EAB107EE-B452-4EDA-A5AC-B3BD3AFAF5FF}" destId="{6F4F5CDD-0E91-4AE6-BC49-F1932BF8CFF0}" srcOrd="0" destOrd="0" presId="urn:microsoft.com/office/officeart/2018/5/layout/IconLeafLabelList"/>
    <dgm:cxn modelId="{CE261EDD-AAAE-459D-B01E-43C003584018}" type="presParOf" srcId="{EAB107EE-B452-4EDA-A5AC-B3BD3AFAF5FF}" destId="{1E936B7A-FC3E-4CD6-99C8-497474362147}" srcOrd="1" destOrd="0" presId="urn:microsoft.com/office/officeart/2018/5/layout/IconLeafLabelList"/>
    <dgm:cxn modelId="{8B424110-B0FE-437C-B866-F5443BB6B1C4}" type="presParOf" srcId="{EAB107EE-B452-4EDA-A5AC-B3BD3AFAF5FF}" destId="{FB4393C6-3750-40F6-862E-43B297740C95}" srcOrd="2" destOrd="0" presId="urn:microsoft.com/office/officeart/2018/5/layout/IconLeafLabelList"/>
    <dgm:cxn modelId="{F5B65C22-749B-49FB-8D48-BA632BCB0998}" type="presParOf" srcId="{EAB107EE-B452-4EDA-A5AC-B3BD3AFAF5FF}" destId="{340DA9B7-EE96-4F3F-B870-484F917CCFF7}" srcOrd="3" destOrd="0" presId="urn:microsoft.com/office/officeart/2018/5/layout/IconLeafLabelList"/>
    <dgm:cxn modelId="{D4F7AC40-DB62-4F1B-B32E-2CA123858975}" type="presParOf" srcId="{50EB2552-DBB6-4FD2-BA81-A7DC356BE3D4}" destId="{3187864B-0E92-4B78-B58C-D42A22C1D2A7}" srcOrd="1" destOrd="0" presId="urn:microsoft.com/office/officeart/2018/5/layout/IconLeafLabelList"/>
    <dgm:cxn modelId="{A9A4B882-EAF2-4206-B394-6371D3307A3E}" type="presParOf" srcId="{50EB2552-DBB6-4FD2-BA81-A7DC356BE3D4}" destId="{BEFB8C9C-ECBD-4E81-BA58-D4B1B1541665}" srcOrd="2" destOrd="0" presId="urn:microsoft.com/office/officeart/2018/5/layout/IconLeafLabelList"/>
    <dgm:cxn modelId="{EB9BC621-1670-4C37-AEB5-97F31748EAD3}" type="presParOf" srcId="{BEFB8C9C-ECBD-4E81-BA58-D4B1B1541665}" destId="{685BEDBD-D1BC-4715-B23B-36BEDA3A6CD1}" srcOrd="0" destOrd="0" presId="urn:microsoft.com/office/officeart/2018/5/layout/IconLeafLabelList"/>
    <dgm:cxn modelId="{4DAD1854-B4DE-4427-8DC8-7FC36FB0529A}" type="presParOf" srcId="{BEFB8C9C-ECBD-4E81-BA58-D4B1B1541665}" destId="{BCC0D402-271B-4A42-88AA-EA9F0BF11391}" srcOrd="1" destOrd="0" presId="urn:microsoft.com/office/officeart/2018/5/layout/IconLeafLabelList"/>
    <dgm:cxn modelId="{D7329A24-27CA-4198-B25F-752665A6727B}" type="presParOf" srcId="{BEFB8C9C-ECBD-4E81-BA58-D4B1B1541665}" destId="{EB36C220-7DF3-4E92-B72B-CF33D8FA843F}" srcOrd="2" destOrd="0" presId="urn:microsoft.com/office/officeart/2018/5/layout/IconLeafLabelList"/>
    <dgm:cxn modelId="{28E08F11-65C0-4DC1-B534-07FE099188E0}" type="presParOf" srcId="{BEFB8C9C-ECBD-4E81-BA58-D4B1B1541665}" destId="{B9918384-E917-4627-9E36-14C8B420A4C6}" srcOrd="3" destOrd="0" presId="urn:microsoft.com/office/officeart/2018/5/layout/IconLeafLabelList"/>
    <dgm:cxn modelId="{7376C0C5-8C72-4DCB-A1AF-DB7AC034B183}" type="presParOf" srcId="{50EB2552-DBB6-4FD2-BA81-A7DC356BE3D4}" destId="{72141519-1188-439A-AD61-579EB7ACF7FB}" srcOrd="3" destOrd="0" presId="urn:microsoft.com/office/officeart/2018/5/layout/IconLeafLabelList"/>
    <dgm:cxn modelId="{27C5EE48-8C16-45A0-B7E3-49E52ADE8B10}" type="presParOf" srcId="{50EB2552-DBB6-4FD2-BA81-A7DC356BE3D4}" destId="{A05307B2-A0E8-4559-B961-3595F90C9F3F}" srcOrd="4" destOrd="0" presId="urn:microsoft.com/office/officeart/2018/5/layout/IconLeafLabelList"/>
    <dgm:cxn modelId="{9D0A6E14-968B-4C19-87B2-21EC5931B781}" type="presParOf" srcId="{A05307B2-A0E8-4559-B961-3595F90C9F3F}" destId="{E2EDF86D-6039-418D-A8AF-7D52B2312405}" srcOrd="0" destOrd="0" presId="urn:microsoft.com/office/officeart/2018/5/layout/IconLeafLabelList"/>
    <dgm:cxn modelId="{C587D548-FF0A-40ED-8133-9E48F16C2D47}" type="presParOf" srcId="{A05307B2-A0E8-4559-B961-3595F90C9F3F}" destId="{6E15BE7A-FFF9-4B23-B9AA-B4A719FFFBF2}" srcOrd="1" destOrd="0" presId="urn:microsoft.com/office/officeart/2018/5/layout/IconLeafLabelList"/>
    <dgm:cxn modelId="{3E4324D4-4697-44B9-AEF4-7B57F07663D9}" type="presParOf" srcId="{A05307B2-A0E8-4559-B961-3595F90C9F3F}" destId="{06433423-1170-4B1B-ABEA-87A7A3867072}" srcOrd="2" destOrd="0" presId="urn:microsoft.com/office/officeart/2018/5/layout/IconLeafLabelList"/>
    <dgm:cxn modelId="{99A02221-12D1-44B9-945B-D90815D8D86D}" type="presParOf" srcId="{A05307B2-A0E8-4559-B961-3595F90C9F3F}" destId="{C7EE4A1F-E348-4D44-82B7-5E66F8DD8DF9}" srcOrd="3" destOrd="0" presId="urn:microsoft.com/office/officeart/2018/5/layout/IconLeafLabelList"/>
    <dgm:cxn modelId="{B59F7CF7-F046-4E03-B894-5E38C3FCE852}" type="presParOf" srcId="{50EB2552-DBB6-4FD2-BA81-A7DC356BE3D4}" destId="{B4CDE9DC-0E87-4940-9F7E-081F929DC18E}" srcOrd="5" destOrd="0" presId="urn:microsoft.com/office/officeart/2018/5/layout/IconLeafLabelList"/>
    <dgm:cxn modelId="{CE5B8178-687D-4259-A615-5664B5B53D55}" type="presParOf" srcId="{50EB2552-DBB6-4FD2-BA81-A7DC356BE3D4}" destId="{5F13B12A-D4DA-4577-A48D-17B5A6A0C235}" srcOrd="6" destOrd="0" presId="urn:microsoft.com/office/officeart/2018/5/layout/IconLeafLabelList"/>
    <dgm:cxn modelId="{12D7E997-EBD6-4B22-A64A-573D354FC58A}" type="presParOf" srcId="{5F13B12A-D4DA-4577-A48D-17B5A6A0C235}" destId="{D056B584-E75A-4F8C-8F0A-C776390E6D7D}" srcOrd="0" destOrd="0" presId="urn:microsoft.com/office/officeart/2018/5/layout/IconLeafLabelList"/>
    <dgm:cxn modelId="{E75A3FD5-0239-4A8B-9868-968B7A29A9AA}" type="presParOf" srcId="{5F13B12A-D4DA-4577-A48D-17B5A6A0C235}" destId="{9B6BD0B5-D914-4FBB-B78D-2B11728C7EDD}" srcOrd="1" destOrd="0" presId="urn:microsoft.com/office/officeart/2018/5/layout/IconLeafLabelList"/>
    <dgm:cxn modelId="{93EEEEFD-708D-4A8D-A350-A5E019DAD6EF}" type="presParOf" srcId="{5F13B12A-D4DA-4577-A48D-17B5A6A0C235}" destId="{78F4084D-2AC9-48A3-9EFE-A4D02A1886B7}" srcOrd="2" destOrd="0" presId="urn:microsoft.com/office/officeart/2018/5/layout/IconLeafLabelList"/>
    <dgm:cxn modelId="{BA943A07-986F-4CA7-99C8-2501B94C72FD}" type="presParOf" srcId="{5F13B12A-D4DA-4577-A48D-17B5A6A0C235}" destId="{2053B70C-515C-423F-B5B7-FDEE414DCB6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F5CDD-0E91-4AE6-BC49-F1932BF8CFF0}">
      <dsp:nvSpPr>
        <dsp:cNvPr id="0" name=""/>
        <dsp:cNvSpPr/>
      </dsp:nvSpPr>
      <dsp:spPr>
        <a:xfrm>
          <a:off x="744078" y="41248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36B7A-FC3E-4CD6-99C8-497474362147}">
      <dsp:nvSpPr>
        <dsp:cNvPr id="0" name=""/>
        <dsp:cNvSpPr/>
      </dsp:nvSpPr>
      <dsp:spPr>
        <a:xfrm>
          <a:off x="978078" y="64648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DA9B7-EE96-4F3F-B870-484F917CCFF7}">
      <dsp:nvSpPr>
        <dsp:cNvPr id="0" name=""/>
        <dsp:cNvSpPr/>
      </dsp:nvSpPr>
      <dsp:spPr>
        <a:xfrm>
          <a:off x="393078" y="185248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300" b="1" i="0" kern="1200"/>
            <a:t>Objetivo;</a:t>
          </a:r>
          <a:endParaRPr lang="en-US" sz="2300" kern="1200"/>
        </a:p>
      </dsp:txBody>
      <dsp:txXfrm>
        <a:off x="393078" y="1852487"/>
        <a:ext cx="1800000" cy="720000"/>
      </dsp:txXfrm>
    </dsp:sp>
    <dsp:sp modelId="{685BEDBD-D1BC-4715-B23B-36BEDA3A6CD1}">
      <dsp:nvSpPr>
        <dsp:cNvPr id="0" name=""/>
        <dsp:cNvSpPr/>
      </dsp:nvSpPr>
      <dsp:spPr>
        <a:xfrm>
          <a:off x="2859078" y="41248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0D402-271B-4A42-88AA-EA9F0BF11391}">
      <dsp:nvSpPr>
        <dsp:cNvPr id="0" name=""/>
        <dsp:cNvSpPr/>
      </dsp:nvSpPr>
      <dsp:spPr>
        <a:xfrm>
          <a:off x="3093078" y="64648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18384-E917-4627-9E36-14C8B420A4C6}">
      <dsp:nvSpPr>
        <dsp:cNvPr id="0" name=""/>
        <dsp:cNvSpPr/>
      </dsp:nvSpPr>
      <dsp:spPr>
        <a:xfrm>
          <a:off x="2508078" y="185248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300" b="1" i="0" kern="1200"/>
            <a:t>Ux;</a:t>
          </a:r>
          <a:r>
            <a:rPr lang="pt-BR" sz="2300" b="1" kern="1200"/>
            <a:t> </a:t>
          </a:r>
          <a:endParaRPr lang="en-US" sz="2300" kern="1200"/>
        </a:p>
      </dsp:txBody>
      <dsp:txXfrm>
        <a:off x="2508078" y="1852487"/>
        <a:ext cx="1800000" cy="720000"/>
      </dsp:txXfrm>
    </dsp:sp>
    <dsp:sp modelId="{E2EDF86D-6039-418D-A8AF-7D52B2312405}">
      <dsp:nvSpPr>
        <dsp:cNvPr id="0" name=""/>
        <dsp:cNvSpPr/>
      </dsp:nvSpPr>
      <dsp:spPr>
        <a:xfrm>
          <a:off x="4974078" y="41248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5BE7A-FFF9-4B23-B9AA-B4A719FFFBF2}">
      <dsp:nvSpPr>
        <dsp:cNvPr id="0" name=""/>
        <dsp:cNvSpPr/>
      </dsp:nvSpPr>
      <dsp:spPr>
        <a:xfrm>
          <a:off x="5208078" y="64648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E4A1F-E348-4D44-82B7-5E66F8DD8DF9}">
      <dsp:nvSpPr>
        <dsp:cNvPr id="0" name=""/>
        <dsp:cNvSpPr/>
      </dsp:nvSpPr>
      <dsp:spPr>
        <a:xfrm>
          <a:off x="4623078" y="185248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300" b="1" i="0" kern="1200"/>
            <a:t>Público alvo;</a:t>
          </a:r>
          <a:r>
            <a:rPr lang="pt-BR" sz="2300" b="1" kern="1200"/>
            <a:t> </a:t>
          </a:r>
          <a:endParaRPr lang="en-US" sz="2300" kern="1200"/>
        </a:p>
      </dsp:txBody>
      <dsp:txXfrm>
        <a:off x="4623078" y="1852487"/>
        <a:ext cx="1800000" cy="720000"/>
      </dsp:txXfrm>
    </dsp:sp>
    <dsp:sp modelId="{D056B584-E75A-4F8C-8F0A-C776390E6D7D}">
      <dsp:nvSpPr>
        <dsp:cNvPr id="0" name=""/>
        <dsp:cNvSpPr/>
      </dsp:nvSpPr>
      <dsp:spPr>
        <a:xfrm>
          <a:off x="7089078" y="41248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BD0B5-D914-4FBB-B78D-2B11728C7EDD}">
      <dsp:nvSpPr>
        <dsp:cNvPr id="0" name=""/>
        <dsp:cNvSpPr/>
      </dsp:nvSpPr>
      <dsp:spPr>
        <a:xfrm>
          <a:off x="7323078" y="64648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3B70C-515C-423F-B5B7-FDEE414DCB6F}">
      <dsp:nvSpPr>
        <dsp:cNvPr id="0" name=""/>
        <dsp:cNvSpPr/>
      </dsp:nvSpPr>
      <dsp:spPr>
        <a:xfrm>
          <a:off x="6738078" y="185248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300" b="1" i="0" kern="1200"/>
            <a:t>Meio de pagamento;</a:t>
          </a:r>
          <a:r>
            <a:rPr lang="pt-BR" sz="2300" b="1" kern="1200"/>
            <a:t> </a:t>
          </a:r>
          <a:endParaRPr lang="en-US" sz="2300" kern="1200"/>
        </a:p>
      </dsp:txBody>
      <dsp:txXfrm>
        <a:off x="6738078" y="1852487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DABB4-7F2F-46B7-8DEB-3ED6CF732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5C8756-8E0E-4367-8B02-9C6CEFEC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83B5F-44C9-4598-8E6E-42834F84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585901-024A-403F-B958-1AA8195A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A55265-C0E8-42EE-8B5E-C8D9A2F7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00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2FB72-101F-42BB-BE13-310B8DEE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EE279C-E1B0-456A-B948-0D6343D9A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46BFE1-AA48-4FF8-A38D-ECD2EE8B8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93D1AE-E941-48A9-A874-293593C8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C56DB2-8650-4FFB-87AD-AEA55628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8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32BE57-F1F3-40B4-BEC7-3E65268A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33536D-DF7E-4220-8676-CD24A9CE7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E49C8E-F4B9-4DD3-BA49-5BD45619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531EF1-499C-40CA-B32E-3D43E22D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48FDD6-5820-44CB-A767-73034AC5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95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CDEAE-D544-4AB4-8C21-2F2577B3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0B94D8-2F40-4A9B-9F76-49DAD2EB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BE94C9-F268-4589-9C5D-FD9A8C92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D765E1-3599-4CE6-8D01-CF4704B0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FAD85B-176B-42B5-B810-D78FA4A0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04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FE5E0-C82D-4F85-BF6F-5D271B93A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E4AD27-D799-4618-BCCF-95BECAFC1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F24A3A-540C-4CCF-88C8-7AA6EA0C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7D69B-87EE-434A-B5A0-32FD97F8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1B196A-0000-490A-9E1D-14C9B385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517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1C1FD-EF5F-4648-83C9-19DBA615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D84A7F-AC4A-43F6-8ABD-E15456C83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0806F3-243E-49A2-85B8-C86EA306D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F28CDF-57D4-4203-82DA-B7459AFA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631D42-28B3-42BF-BBED-EC9FD77C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4F8E29-3459-415F-BF04-A37AC22E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90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E7FBD-2FD6-4158-A701-7561917E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B0BFDB-1A5D-4D72-8F0E-3DC8C7E9E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AE32EB-20BD-433D-91ED-B6B24B9D4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622B98F-F2B4-4F3C-B685-105176F6D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9F093FA-5C08-497C-A2FE-682130F99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0D081BC-3793-46B0-BCEB-EEB74968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88E8385-2219-439D-9C5C-58857A75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CE24555-2B33-4CC0-A363-28933933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03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DD30F-10DC-4586-B250-8787446B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A3626C-1F6F-48AC-A37F-4085DB39A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2E60561-C798-4F41-A3A2-1E0FCB18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CC8EC1-8B58-4D64-BA4A-FA945EC6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79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B96635-66D9-45C2-8907-5332F269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B52242F-0971-4BA9-9139-FFDE953A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0BE8D1-C8FA-464B-82D8-E1224251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73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6B241-E850-456A-A632-3EEF172F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CBFB70-7622-4226-B6BB-2021494A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9EE8AA-AAF2-4735-A930-94A08825D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72E283-114D-4893-96DE-8B6101A7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DF57D4-3F5A-4DCB-B816-BCB5257C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4D2E6F-A993-470A-9397-CD5192F0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74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A0EB1-54C1-40AC-86A1-77CBD4E0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F38BF8-4914-4F8D-ADAC-53A2675DF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C1F3EA-505D-4BA7-AD5F-11F82C3AA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2AA63B-0B13-4EC7-B732-BE64AB756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43E357-A836-4E9A-9E71-B6BEFEAE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9A222D-7910-4B79-A182-8187C54F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22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186F76-31B8-4EB6-8E1E-C59C8C02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B89798-76C4-442F-AACA-503EBAEF9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6DE8C5-85A7-4808-B3D3-6AD121D83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EEEC-44FC-48F3-83B2-4741EDB342FB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97ECF0-19CA-4F7E-81DE-AA533AC76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314069-0F7D-4307-8D59-8BD11E124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E54A0-A93D-4A0F-8AFE-4B9DF0646A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49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A469FE0-C8DB-42F5-A79C-D11071490ABD}"/>
              </a:ext>
            </a:extLst>
          </p:cNvPr>
          <p:cNvSpPr txBox="1"/>
          <p:nvPr/>
        </p:nvSpPr>
        <p:spPr>
          <a:xfrm>
            <a:off x="310841" y="721515"/>
            <a:ext cx="11268995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Contextualização </a:t>
            </a:r>
            <a:endParaRPr lang="pt-BR" sz="240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PM </a:t>
            </a:r>
            <a:r>
              <a:rPr lang="pt-BR" sz="2400" dirty="0" err="1">
                <a:latin typeface="Arial"/>
                <a:cs typeface="Arial"/>
              </a:rPr>
              <a:t>Canvas</a:t>
            </a:r>
            <a:endParaRPr lang="pt-BR" sz="240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BR" sz="2400" dirty="0" err="1">
                <a:latin typeface="Arial"/>
                <a:cs typeface="Arial"/>
              </a:rPr>
              <a:t>Proto-Persona</a:t>
            </a:r>
            <a:r>
              <a:rPr lang="pt-BR" sz="2400" dirty="0">
                <a:latin typeface="Arial"/>
                <a:cs typeface="Arial"/>
              </a:rPr>
              <a:t> </a:t>
            </a: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Jornada de Usuário </a:t>
            </a: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Análise De Concorrência - Diferencial da Aplicação</a:t>
            </a: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Diagrama de Classe </a:t>
            </a:r>
            <a:endParaRPr lang="pt-BR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Desenho de Arquitetura </a:t>
            </a: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Organizador de Tarefas</a:t>
            </a: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Telas Android - </a:t>
            </a:r>
          </a:p>
          <a:p>
            <a:pPr marL="457200" indent="-457200">
              <a:buAutoNum type="arabicPeriod"/>
            </a:pPr>
            <a:r>
              <a:rPr lang="pt-BR" sz="2400" dirty="0" err="1">
                <a:latin typeface="Arial"/>
                <a:cs typeface="Arial"/>
              </a:rPr>
              <a:t>Load</a:t>
            </a:r>
            <a:r>
              <a:rPr lang="pt-BR" sz="2400" dirty="0">
                <a:latin typeface="Arial"/>
                <a:cs typeface="Arial"/>
              </a:rPr>
              <a:t> </a:t>
            </a:r>
            <a:r>
              <a:rPr lang="pt-BR" sz="2400" dirty="0" err="1">
                <a:latin typeface="Arial"/>
                <a:cs typeface="Arial"/>
              </a:rPr>
              <a:t>Balancer</a:t>
            </a:r>
            <a:r>
              <a:rPr lang="pt-BR" sz="2400" dirty="0">
                <a:latin typeface="Arial"/>
                <a:cs typeface="Arial"/>
              </a:rPr>
              <a:t> e certificados- </a:t>
            </a: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Jenkins-</a:t>
            </a:r>
            <a:r>
              <a:rPr lang="pt-BR" sz="2400" dirty="0" err="1">
                <a:latin typeface="Arial"/>
                <a:cs typeface="Arial"/>
              </a:rPr>
              <a:t>JMeter</a:t>
            </a:r>
            <a:endParaRPr lang="pt-BR" sz="240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BR" sz="2400" dirty="0">
                <a:latin typeface="Arial"/>
                <a:cs typeface="Arial"/>
              </a:rPr>
              <a:t>Conclusão 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39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2690887" y="4766249"/>
            <a:ext cx="6402137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800" dirty="0" err="1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Proto-Persona</a:t>
            </a:r>
            <a:endParaRPr lang="pt-BR" sz="88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2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4">
            <a:extLst>
              <a:ext uri="{FF2B5EF4-FFF2-40B4-BE49-F238E27FC236}">
                <a16:creationId xmlns:a16="http://schemas.microsoft.com/office/drawing/2014/main" id="{719CFD38-77B9-4516-AC2E-FC5F73D797C7}"/>
              </a:ext>
            </a:extLst>
          </p:cNvPr>
          <p:cNvSpPr/>
          <p:nvPr/>
        </p:nvSpPr>
        <p:spPr>
          <a:xfrm>
            <a:off x="161829" y="395883"/>
            <a:ext cx="5733536" cy="2577233"/>
          </a:xfrm>
          <a:prstGeom prst="rect">
            <a:avLst/>
          </a:prstGeom>
          <a:noFill/>
          <a:ln w="38100">
            <a:solidFill>
              <a:srgbClr val="A9B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" name="Retângulo 6">
            <a:extLst>
              <a:ext uri="{FF2B5EF4-FFF2-40B4-BE49-F238E27FC236}">
                <a16:creationId xmlns:a16="http://schemas.microsoft.com/office/drawing/2014/main" id="{55EE93E5-5E02-4A86-A8B8-B45FD65FD788}"/>
              </a:ext>
            </a:extLst>
          </p:cNvPr>
          <p:cNvSpPr/>
          <p:nvPr/>
        </p:nvSpPr>
        <p:spPr>
          <a:xfrm>
            <a:off x="6287053" y="395883"/>
            <a:ext cx="5718115" cy="257723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8">
            <a:extLst>
              <a:ext uri="{FF2B5EF4-FFF2-40B4-BE49-F238E27FC236}">
                <a16:creationId xmlns:a16="http://schemas.microsoft.com/office/drawing/2014/main" id="{929194C3-08CE-4231-B57F-A41F13DB37C0}"/>
              </a:ext>
            </a:extLst>
          </p:cNvPr>
          <p:cNvSpPr/>
          <p:nvPr/>
        </p:nvSpPr>
        <p:spPr>
          <a:xfrm>
            <a:off x="161829" y="3355335"/>
            <a:ext cx="5733536" cy="3027504"/>
          </a:xfrm>
          <a:prstGeom prst="rect">
            <a:avLst/>
          </a:prstGeom>
          <a:noFill/>
          <a:ln w="38100">
            <a:solidFill>
              <a:srgbClr val="9CDB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10">
            <a:extLst>
              <a:ext uri="{FF2B5EF4-FFF2-40B4-BE49-F238E27FC236}">
                <a16:creationId xmlns:a16="http://schemas.microsoft.com/office/drawing/2014/main" id="{046009C3-FBCD-4CA6-B6B3-775936B54905}"/>
              </a:ext>
            </a:extLst>
          </p:cNvPr>
          <p:cNvSpPr/>
          <p:nvPr/>
        </p:nvSpPr>
        <p:spPr>
          <a:xfrm>
            <a:off x="6288551" y="3355335"/>
            <a:ext cx="5716617" cy="3039049"/>
          </a:xfrm>
          <a:prstGeom prst="rect">
            <a:avLst/>
          </a:prstGeom>
          <a:noFill/>
          <a:ln w="38100">
            <a:solidFill>
              <a:srgbClr val="F2DE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CaixaDeTexto 12">
            <a:extLst>
              <a:ext uri="{FF2B5EF4-FFF2-40B4-BE49-F238E27FC236}">
                <a16:creationId xmlns:a16="http://schemas.microsoft.com/office/drawing/2014/main" id="{B3AC976D-4DDC-46C9-B55F-821EE3469DBD}"/>
              </a:ext>
            </a:extLst>
          </p:cNvPr>
          <p:cNvSpPr txBox="1"/>
          <p:nvPr/>
        </p:nvSpPr>
        <p:spPr>
          <a:xfrm>
            <a:off x="3114283" y="991545"/>
            <a:ext cx="2613904" cy="16619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José Antônio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50 à 60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Aposentado.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>
                <a:latin typeface="TW Cen MT"/>
              </a:rPr>
              <a:t>Pouco familiarizado com tecnologia.</a:t>
            </a:r>
          </a:p>
          <a:p>
            <a:endParaRPr lang="pt-BR"/>
          </a:p>
        </p:txBody>
      </p:sp>
      <p:sp>
        <p:nvSpPr>
          <p:cNvPr id="7" name="CaixaDeTexto 14">
            <a:extLst>
              <a:ext uri="{FF2B5EF4-FFF2-40B4-BE49-F238E27FC236}">
                <a16:creationId xmlns:a16="http://schemas.microsoft.com/office/drawing/2014/main" id="{C79DFD73-ECC5-43E5-9D79-00605DA91C12}"/>
              </a:ext>
            </a:extLst>
          </p:cNvPr>
          <p:cNvSpPr txBox="1"/>
          <p:nvPr/>
        </p:nvSpPr>
        <p:spPr>
          <a:xfrm>
            <a:off x="6960903" y="1038266"/>
            <a:ext cx="4935597" cy="141577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1">
                <a:latin typeface="Century Gothic" panose="020B0502020202020204" pitchFamily="34" charset="0"/>
              </a:rPr>
              <a:t>José Antônio</a:t>
            </a:r>
          </a:p>
          <a:p>
            <a:endParaRPr lang="pt-BR" sz="1600" i="1">
              <a:latin typeface="Century Gothic" panose="020B0502020202020204" pitchFamily="34" charset="0"/>
            </a:endParaRPr>
          </a:p>
          <a:p>
            <a:r>
              <a:rPr lang="pt-BR" sz="1600" i="1">
                <a:latin typeface="Century Gothic"/>
              </a:rPr>
              <a:t>“</a:t>
            </a:r>
            <a:r>
              <a:rPr lang="pt-BR" i="1">
                <a:latin typeface="TW Cen MT"/>
              </a:rPr>
              <a:t>Por motivos de saúde estou a procura de pessoas dispostas a me ajudarem com as compras do dia a dia.”</a:t>
            </a:r>
          </a:p>
        </p:txBody>
      </p:sp>
      <p:sp>
        <p:nvSpPr>
          <p:cNvPr id="8" name="CaixaDeTexto 16">
            <a:extLst>
              <a:ext uri="{FF2B5EF4-FFF2-40B4-BE49-F238E27FC236}">
                <a16:creationId xmlns:a16="http://schemas.microsoft.com/office/drawing/2014/main" id="{C0011D82-7990-44F0-AB99-0BC20F925B01}"/>
              </a:ext>
            </a:extLst>
          </p:cNvPr>
          <p:cNvSpPr txBox="1"/>
          <p:nvPr/>
        </p:nvSpPr>
        <p:spPr>
          <a:xfrm>
            <a:off x="1593888" y="3598771"/>
            <a:ext cx="3039893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i="1">
                <a:latin typeface="Century Gothic" panose="020B0502020202020204" pitchFamily="34" charset="0"/>
              </a:rPr>
              <a:t>Dores e Necessidades</a:t>
            </a:r>
          </a:p>
        </p:txBody>
      </p:sp>
      <p:sp>
        <p:nvSpPr>
          <p:cNvPr id="9" name="CaixaDeTexto 18">
            <a:extLst>
              <a:ext uri="{FF2B5EF4-FFF2-40B4-BE49-F238E27FC236}">
                <a16:creationId xmlns:a16="http://schemas.microsoft.com/office/drawing/2014/main" id="{FC33CD87-A267-4878-9F7E-F501EC3C1FA7}"/>
              </a:ext>
            </a:extLst>
          </p:cNvPr>
          <p:cNvSpPr txBox="1"/>
          <p:nvPr/>
        </p:nvSpPr>
        <p:spPr>
          <a:xfrm>
            <a:off x="7489546" y="3594496"/>
            <a:ext cx="3039893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i="1">
                <a:latin typeface="Century Gothic" panose="020B0502020202020204" pitchFamily="34" charset="0"/>
              </a:rPr>
              <a:t>Soluções Potenciais</a:t>
            </a:r>
          </a:p>
        </p:txBody>
      </p:sp>
      <p:sp>
        <p:nvSpPr>
          <p:cNvPr id="10" name="CaixaDeTexto 20">
            <a:extLst>
              <a:ext uri="{FF2B5EF4-FFF2-40B4-BE49-F238E27FC236}">
                <a16:creationId xmlns:a16="http://schemas.microsoft.com/office/drawing/2014/main" id="{E1826E8F-7A0E-43E6-A1E8-80922FD07B72}"/>
              </a:ext>
            </a:extLst>
          </p:cNvPr>
          <p:cNvSpPr txBox="1"/>
          <p:nvPr/>
        </p:nvSpPr>
        <p:spPr>
          <a:xfrm>
            <a:off x="274847" y="3864193"/>
            <a:ext cx="5677223" cy="2543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consigo me deslocar até a farmácia(Mercado) por problemas no joelho.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O mercado fica muito longe.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tenho carro para me locomover.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gosto de sair de casa.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Só utiliza dinheiro para pagamento.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Os apps que eu conheço geralmente demoram demais para entregar na minha casa.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>
                <a:latin typeface="TW Cen MT"/>
              </a:rPr>
              <a:t>Não confio nas entregas dos apps convencionais</a:t>
            </a:r>
            <a:r>
              <a:rPr lang="pt-BR" sz="1600" dirty="0">
                <a:latin typeface="TW Cen MT"/>
              </a:rPr>
              <a:t>.</a:t>
            </a:r>
          </a:p>
          <a:p>
            <a:endParaRPr lang="pt-BR" sz="1600">
              <a:latin typeface="Century Gothic" panose="020B0502020202020204" pitchFamily="34" charset="0"/>
            </a:endParaRPr>
          </a:p>
        </p:txBody>
      </p:sp>
      <p:sp>
        <p:nvSpPr>
          <p:cNvPr id="11" name="CaixaDeTexto 22">
            <a:extLst>
              <a:ext uri="{FF2B5EF4-FFF2-40B4-BE49-F238E27FC236}">
                <a16:creationId xmlns:a16="http://schemas.microsoft.com/office/drawing/2014/main" id="{C5E43898-6162-424B-9A51-B2D633104D53}"/>
              </a:ext>
            </a:extLst>
          </p:cNvPr>
          <p:cNvSpPr txBox="1"/>
          <p:nvPr/>
        </p:nvSpPr>
        <p:spPr>
          <a:xfrm>
            <a:off x="6682372" y="3972080"/>
            <a:ext cx="5063873" cy="20313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Um site com prestações de serviços de entregas(Similar ao </a:t>
            </a:r>
            <a:r>
              <a:rPr lang="pt-BR" i="1" dirty="0" err="1">
                <a:latin typeface="TW Cen MT"/>
              </a:rPr>
              <a:t>Ifood</a:t>
            </a:r>
            <a:r>
              <a:rPr lang="pt-BR" i="1" dirty="0">
                <a:latin typeface="TW Cen MT"/>
              </a:rPr>
              <a:t>/Uber </a:t>
            </a:r>
            <a:r>
              <a:rPr lang="pt-BR" i="1" dirty="0" err="1">
                <a:latin typeface="TW Cen MT"/>
              </a:rPr>
              <a:t>eats</a:t>
            </a:r>
            <a:r>
              <a:rPr lang="pt-BR" i="1" dirty="0">
                <a:latin typeface="TW Cen MT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Processo de cadastros e classificação de pessoas para entregas.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Site com fácil acessibilidade e </a:t>
            </a:r>
            <a:r>
              <a:rPr lang="pt-BR" i="1" dirty="0" err="1">
                <a:latin typeface="TW Cen MT"/>
              </a:rPr>
              <a:t>intuitividade</a:t>
            </a:r>
            <a:r>
              <a:rPr lang="pt-BR" i="1" dirty="0">
                <a:latin typeface="TW Cen MT"/>
              </a:rPr>
              <a:t> para utilização.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>
                <a:latin typeface="TW Cen MT"/>
              </a:rPr>
              <a:t>App com entrega rápida e confiável. 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D8A1F97-C333-4B8E-9C1A-93B88942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077520"/>
            <a:ext cx="1012986" cy="637605"/>
          </a:xfrm>
          <a:prstGeom prst="rect">
            <a:avLst/>
          </a:prstGeom>
        </p:spPr>
      </p:pic>
      <p:pic>
        <p:nvPicPr>
          <p:cNvPr id="12" name="Imagem 24">
            <a:extLst>
              <a:ext uri="{FF2B5EF4-FFF2-40B4-BE49-F238E27FC236}">
                <a16:creationId xmlns:a16="http://schemas.microsoft.com/office/drawing/2014/main" id="{D3F1A9DB-76F1-4DFD-9371-81CED793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0" y="851806"/>
            <a:ext cx="2767058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6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428" y="6077520"/>
            <a:ext cx="1024359" cy="637605"/>
          </a:xfrm>
          <a:prstGeom prst="rect">
            <a:avLst/>
          </a:prstGeom>
        </p:spPr>
      </p:pic>
      <p:pic>
        <p:nvPicPr>
          <p:cNvPr id="2" name="Imagem 9" descr="Linha do tempo&#10;&#10;Descrição gerada automaticamente">
            <a:extLst>
              <a:ext uri="{FF2B5EF4-FFF2-40B4-BE49-F238E27FC236}">
                <a16:creationId xmlns:a16="http://schemas.microsoft.com/office/drawing/2014/main" id="{891F365C-376D-4FE4-96EE-B598E4E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43" y="188542"/>
            <a:ext cx="10031371" cy="61283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63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1518297" y="4766249"/>
            <a:ext cx="964126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Jornada de Usuário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5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BD7D1B37-01D1-49D0-B82F-97DC1CA2BCC3}"/>
              </a:ext>
            </a:extLst>
          </p:cNvPr>
          <p:cNvSpPr/>
          <p:nvPr/>
        </p:nvSpPr>
        <p:spPr>
          <a:xfrm>
            <a:off x="2281226" y="250211"/>
            <a:ext cx="2037351" cy="625642"/>
          </a:xfrm>
          <a:prstGeom prst="homePlat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w Cen MT" panose="020B0602020104020603" pitchFamily="34" charset="0"/>
              </a:rPr>
              <a:t>Cadastro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CEE65366-D892-4B4A-A1D6-BEBE2604CEF3}"/>
              </a:ext>
            </a:extLst>
          </p:cNvPr>
          <p:cNvSpPr/>
          <p:nvPr/>
        </p:nvSpPr>
        <p:spPr>
          <a:xfrm>
            <a:off x="4900859" y="250211"/>
            <a:ext cx="2037351" cy="625642"/>
          </a:xfrm>
          <a:prstGeom prst="homePlat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w Cen MT" panose="020B0602020104020603" pitchFamily="34" charset="0"/>
              </a:rPr>
              <a:t>Retirada do pedido</a:t>
            </a:r>
          </a:p>
        </p:txBody>
      </p:sp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E899B8DB-ECB0-4DA5-8DD2-91013AD7919B}"/>
              </a:ext>
            </a:extLst>
          </p:cNvPr>
          <p:cNvSpPr/>
          <p:nvPr/>
        </p:nvSpPr>
        <p:spPr>
          <a:xfrm>
            <a:off x="7463976" y="250211"/>
            <a:ext cx="2037352" cy="625642"/>
          </a:xfrm>
          <a:prstGeom prst="homePlat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w Cen MT" panose="020B0602020104020603" pitchFamily="34" charset="0"/>
              </a:rPr>
              <a:t>Percurso até a entrega</a:t>
            </a:r>
          </a:p>
        </p:txBody>
      </p:sp>
      <p:sp>
        <p:nvSpPr>
          <p:cNvPr id="6" name="Seta: Pentágono 5">
            <a:extLst>
              <a:ext uri="{FF2B5EF4-FFF2-40B4-BE49-F238E27FC236}">
                <a16:creationId xmlns:a16="http://schemas.microsoft.com/office/drawing/2014/main" id="{738519C9-D958-40F7-BEEC-CD7B5D26048E}"/>
              </a:ext>
            </a:extLst>
          </p:cNvPr>
          <p:cNvSpPr/>
          <p:nvPr/>
        </p:nvSpPr>
        <p:spPr>
          <a:xfrm>
            <a:off x="10027094" y="241000"/>
            <a:ext cx="2037353" cy="625642"/>
          </a:xfrm>
          <a:prstGeom prst="homePlat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w Cen MT" panose="020B0602020104020603" pitchFamily="34" charset="0"/>
              </a:rPr>
              <a:t>Entrega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A5D698-3891-4128-8AAF-E7868A83ABEB}"/>
              </a:ext>
            </a:extLst>
          </p:cNvPr>
          <p:cNvSpPr/>
          <p:nvPr/>
        </p:nvSpPr>
        <p:spPr>
          <a:xfrm>
            <a:off x="2103641" y="1193628"/>
            <a:ext cx="2037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Preenche formulário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AF67EB0-5BA1-4D4B-9DB7-CEF77BF686D9}"/>
              </a:ext>
            </a:extLst>
          </p:cNvPr>
          <p:cNvSpPr/>
          <p:nvPr/>
        </p:nvSpPr>
        <p:spPr>
          <a:xfrm>
            <a:off x="8022" y="250211"/>
            <a:ext cx="21849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Fases </a:t>
            </a:r>
            <a:r>
              <a:rPr lang="pt-BR" sz="1600" b="1" dirty="0">
                <a:solidFill>
                  <a:srgbClr val="2A3F74"/>
                </a:solidFill>
                <a:latin typeface="Tw Cen MT" panose="020B0602020104020603" pitchFamily="34" charset="0"/>
              </a:rPr>
              <a:t>(utilizador)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62AA33-58DC-4AD0-86F9-F5399E7CBB95}"/>
              </a:ext>
            </a:extLst>
          </p:cNvPr>
          <p:cNvSpPr/>
          <p:nvPr/>
        </p:nvSpPr>
        <p:spPr>
          <a:xfrm>
            <a:off x="0" y="1074631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Faz</a:t>
            </a:r>
          </a:p>
          <a:p>
            <a:r>
              <a:rPr lang="pt-BR" sz="1800" b="1" dirty="0">
                <a:solidFill>
                  <a:srgbClr val="2A3F74"/>
                </a:solidFill>
                <a:latin typeface="Tw Cen MT" panose="020B0602020104020603" pitchFamily="34" charset="0"/>
              </a:rPr>
              <a:t>(ações do usuário) </a:t>
            </a:r>
          </a:p>
        </p:txBody>
      </p:sp>
      <p:pic>
        <p:nvPicPr>
          <p:cNvPr id="10" name="Gráfico 9" descr="Rosto triste sem preenchimento ">
            <a:extLst>
              <a:ext uri="{FF2B5EF4-FFF2-40B4-BE49-F238E27FC236}">
                <a16:creationId xmlns:a16="http://schemas.microsoft.com/office/drawing/2014/main" id="{D1EEA710-493A-429B-AE96-9C64722E3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265" y="2057786"/>
            <a:ext cx="914400" cy="9144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9C9E8F-8117-45E7-AEDC-B98FCACC8D15}"/>
              </a:ext>
            </a:extLst>
          </p:cNvPr>
          <p:cNvSpPr/>
          <p:nvPr/>
        </p:nvSpPr>
        <p:spPr>
          <a:xfrm>
            <a:off x="0" y="2206397"/>
            <a:ext cx="2382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Sente</a:t>
            </a:r>
          </a:p>
          <a:p>
            <a:r>
              <a:rPr lang="pt-BR" sz="2000" b="1" dirty="0">
                <a:solidFill>
                  <a:srgbClr val="2A3F74"/>
                </a:solidFill>
                <a:latin typeface="Tw Cen MT" panose="020B0602020104020603" pitchFamily="34" charset="0"/>
              </a:rPr>
              <a:t>(dores do usuário)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D0A96-1F2F-4086-82FC-B8C2D206AD11}"/>
              </a:ext>
            </a:extLst>
          </p:cNvPr>
          <p:cNvSpPr/>
          <p:nvPr/>
        </p:nvSpPr>
        <p:spPr>
          <a:xfrm>
            <a:off x="2192994" y="3301180"/>
            <a:ext cx="21255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Quanta burocracia!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Está levando tempo demais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0BF06BE-ADF5-450F-AC34-3E6FDAF5A9A1}"/>
              </a:ext>
            </a:extLst>
          </p:cNvPr>
          <p:cNvSpPr/>
          <p:nvPr/>
        </p:nvSpPr>
        <p:spPr>
          <a:xfrm>
            <a:off x="0" y="3328551"/>
            <a:ext cx="2184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Pensa</a:t>
            </a:r>
          </a:p>
          <a:p>
            <a:r>
              <a:rPr lang="pt-BR" sz="2000" b="1" dirty="0">
                <a:solidFill>
                  <a:srgbClr val="2A3F74"/>
                </a:solidFill>
                <a:latin typeface="Tw Cen MT" panose="020B0602020104020603" pitchFamily="34" charset="0"/>
              </a:rPr>
              <a:t>(usuário)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79CB799-A1EA-4CF5-8FE8-E5CAA8F7FD17}"/>
              </a:ext>
            </a:extLst>
          </p:cNvPr>
          <p:cNvSpPr/>
          <p:nvPr/>
        </p:nvSpPr>
        <p:spPr>
          <a:xfrm>
            <a:off x="-9751" y="4409996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Canal</a:t>
            </a:r>
          </a:p>
          <a:p>
            <a:r>
              <a:rPr lang="pt-BR" sz="1800" b="1" dirty="0">
                <a:solidFill>
                  <a:srgbClr val="2A3F74"/>
                </a:solidFill>
                <a:latin typeface="Tw Cen MT" panose="020B0602020104020603" pitchFamily="34" charset="0"/>
              </a:rPr>
              <a:t>(ponto de contato)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07DAD06-3CB3-4158-AE19-AF20D0D0398A}"/>
              </a:ext>
            </a:extLst>
          </p:cNvPr>
          <p:cNvSpPr/>
          <p:nvPr/>
        </p:nvSpPr>
        <p:spPr>
          <a:xfrm>
            <a:off x="8022" y="5466264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A3F74"/>
                </a:solidFill>
                <a:latin typeface="Tw Cen MT" panose="020B0602020104020603" pitchFamily="34" charset="0"/>
              </a:rPr>
              <a:t>Proposta</a:t>
            </a:r>
          </a:p>
          <a:p>
            <a:r>
              <a:rPr lang="pt-BR" sz="1800" b="1" dirty="0">
                <a:solidFill>
                  <a:srgbClr val="2A3F74"/>
                </a:solidFill>
                <a:latin typeface="Tw Cen MT" panose="020B0602020104020603" pitchFamily="34" charset="0"/>
              </a:rPr>
              <a:t>(mudanças)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D089881-3F26-49CA-9D64-16FCEB040806}"/>
              </a:ext>
            </a:extLst>
          </p:cNvPr>
          <p:cNvSpPr/>
          <p:nvPr/>
        </p:nvSpPr>
        <p:spPr>
          <a:xfrm>
            <a:off x="4821381" y="5622916"/>
            <a:ext cx="20952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O próprio entregador deverá fazer as compras do cliente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09C83EFD-017B-4B67-849F-AAD78171C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078" y="4480082"/>
            <a:ext cx="694862" cy="694862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97D2A96-CA15-43A7-86F2-43208A87C0DA}"/>
              </a:ext>
            </a:extLst>
          </p:cNvPr>
          <p:cNvSpPr/>
          <p:nvPr/>
        </p:nvSpPr>
        <p:spPr>
          <a:xfrm>
            <a:off x="4742320" y="1017403"/>
            <a:ext cx="24857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Vai até o estabelecimento retirar pedido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Recebe orientações para entrega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71ED18-AEAE-4502-8CBC-66B9905D0CAB}"/>
              </a:ext>
            </a:extLst>
          </p:cNvPr>
          <p:cNvSpPr/>
          <p:nvPr/>
        </p:nvSpPr>
        <p:spPr>
          <a:xfrm>
            <a:off x="4725377" y="3304335"/>
            <a:ext cx="2427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Será que esse é o pedido correto?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Sei onde esse cliente mora?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FB08F692-C581-45BB-9908-61B6FF405B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030" y="4480082"/>
            <a:ext cx="694862" cy="694862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075E62D-CA48-45DF-836A-16C7285A2981}"/>
              </a:ext>
            </a:extLst>
          </p:cNvPr>
          <p:cNvSpPr/>
          <p:nvPr/>
        </p:nvSpPr>
        <p:spPr>
          <a:xfrm>
            <a:off x="7352662" y="1136958"/>
            <a:ext cx="203735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Se dirige até o endereço do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38E39D6-5C4A-4B28-9B09-3A39E65E8303}"/>
              </a:ext>
            </a:extLst>
          </p:cNvPr>
          <p:cNvSpPr/>
          <p:nvPr/>
        </p:nvSpPr>
        <p:spPr>
          <a:xfrm>
            <a:off x="7457099" y="3271355"/>
            <a:ext cx="2125583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Preciso ser extremamente cuidadoso com esse pedido;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500" dirty="0">
              <a:latin typeface="Exo 2" panose="00000500000000000000" pitchFamily="50" charset="0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445214B-90F8-46BB-B86D-A2ABB7FD1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4982" y="4454137"/>
            <a:ext cx="694862" cy="694862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62BB7724-AD9A-45EA-B67C-D544648D876E}"/>
              </a:ext>
            </a:extLst>
          </p:cNvPr>
          <p:cNvSpPr/>
          <p:nvPr/>
        </p:nvSpPr>
        <p:spPr>
          <a:xfrm>
            <a:off x="9942789" y="1141272"/>
            <a:ext cx="203735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Entrega pedido;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Recebe o pagamento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C121EF7-9895-40E0-B2EE-3AD6F7ADE701}"/>
              </a:ext>
            </a:extLst>
          </p:cNvPr>
          <p:cNvSpPr/>
          <p:nvPr/>
        </p:nvSpPr>
        <p:spPr>
          <a:xfrm>
            <a:off x="10006564" y="3268167"/>
            <a:ext cx="1902107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Trabalho feito!;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Preciso checar se tenho mais entrega a fazer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500" dirty="0">
              <a:latin typeface="Exo 2" panose="00000500000000000000" pitchFamily="50" charset="0"/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A0D38CF8-9DE2-4E2B-9493-3FBF8EABB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0144" y="4451445"/>
            <a:ext cx="694862" cy="694862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3E5E5787-EDA2-4F86-B112-ED73CF29DA12}"/>
              </a:ext>
            </a:extLst>
          </p:cNvPr>
          <p:cNvSpPr/>
          <p:nvPr/>
        </p:nvSpPr>
        <p:spPr>
          <a:xfrm>
            <a:off x="2223293" y="5389318"/>
            <a:ext cx="20952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Cadastro otimizado, priorizando apenas informações importantes;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Interface intuitiva, elegante e otimizada</a:t>
            </a:r>
          </a:p>
        </p:txBody>
      </p:sp>
      <p:pic>
        <p:nvPicPr>
          <p:cNvPr id="28" name="Gráfico 27" descr="Rosto neutro sem preenchimento ">
            <a:extLst>
              <a:ext uri="{FF2B5EF4-FFF2-40B4-BE49-F238E27FC236}">
                <a16:creationId xmlns:a16="http://schemas.microsoft.com/office/drawing/2014/main" id="{EECB5B70-A539-4F9E-A77B-6AFCEC46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7542" y="2047181"/>
            <a:ext cx="914400" cy="914400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baixa">
            <a:extLst>
              <a:ext uri="{FF2B5EF4-FFF2-40B4-BE49-F238E27FC236}">
                <a16:creationId xmlns:a16="http://schemas.microsoft.com/office/drawing/2014/main" id="{D1A1A62D-8073-44AA-A5A6-44E4DAB03B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504" y="2124333"/>
            <a:ext cx="725391" cy="725391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9E2E9F6B-6DA3-4C0C-AE43-58441706070D}"/>
              </a:ext>
            </a:extLst>
          </p:cNvPr>
          <p:cNvSpPr/>
          <p:nvPr/>
        </p:nvSpPr>
        <p:spPr>
          <a:xfrm>
            <a:off x="7386066" y="5531021"/>
            <a:ext cx="20039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Criar uma lista contendo endereços dos clientes, classificando-os por proximidade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AF76EFD-E59C-4464-8BA3-43E589C2311D}"/>
              </a:ext>
            </a:extLst>
          </p:cNvPr>
          <p:cNvSpPr/>
          <p:nvPr/>
        </p:nvSpPr>
        <p:spPr>
          <a:xfrm>
            <a:off x="9888148" y="5466262"/>
            <a:ext cx="20205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Validação da entrega por ambas as partes;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400" dirty="0">
                <a:latin typeface="Tw Cen MT" panose="020B0602020104020603" pitchFamily="34" charset="0"/>
              </a:rPr>
              <a:t>Pagamento mediante validação do cliente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530726C0-9350-47A7-B5FC-1794A254DF70}"/>
              </a:ext>
            </a:extLst>
          </p:cNvPr>
          <p:cNvCxnSpPr>
            <a:cxnSpLocks/>
          </p:cNvCxnSpPr>
          <p:nvPr/>
        </p:nvCxnSpPr>
        <p:spPr>
          <a:xfrm flipV="1">
            <a:off x="8022" y="2012323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800608F8-4583-44CC-837F-708665BFE3F4}"/>
              </a:ext>
            </a:extLst>
          </p:cNvPr>
          <p:cNvCxnSpPr>
            <a:cxnSpLocks/>
          </p:cNvCxnSpPr>
          <p:nvPr/>
        </p:nvCxnSpPr>
        <p:spPr>
          <a:xfrm flipV="1">
            <a:off x="-9751" y="3181589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AEB7E7D-D6C1-4A5A-BF03-41E812EEDEE4}"/>
              </a:ext>
            </a:extLst>
          </p:cNvPr>
          <p:cNvCxnSpPr>
            <a:cxnSpLocks/>
          </p:cNvCxnSpPr>
          <p:nvPr/>
        </p:nvCxnSpPr>
        <p:spPr>
          <a:xfrm flipV="1">
            <a:off x="-9751" y="4337933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2897EC7-74CA-48F1-BC36-A95962C3E6E3}"/>
              </a:ext>
            </a:extLst>
          </p:cNvPr>
          <p:cNvCxnSpPr>
            <a:cxnSpLocks/>
          </p:cNvCxnSpPr>
          <p:nvPr/>
        </p:nvCxnSpPr>
        <p:spPr>
          <a:xfrm flipV="1">
            <a:off x="-9751" y="5420682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D5A47575-17BD-40E9-9FC5-686C30857D36}"/>
              </a:ext>
            </a:extLst>
          </p:cNvPr>
          <p:cNvCxnSpPr>
            <a:cxnSpLocks/>
          </p:cNvCxnSpPr>
          <p:nvPr/>
        </p:nvCxnSpPr>
        <p:spPr>
          <a:xfrm flipV="1">
            <a:off x="-9751" y="1012424"/>
            <a:ext cx="12183978" cy="10275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áfico 46" descr="Rosto sorridente sem preenchimento ">
            <a:extLst>
              <a:ext uri="{FF2B5EF4-FFF2-40B4-BE49-F238E27FC236}">
                <a16:creationId xmlns:a16="http://schemas.microsoft.com/office/drawing/2014/main" id="{FBDB0641-8C4A-4160-B221-264547AF6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20144" y="20539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8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1030217" y="4766249"/>
            <a:ext cx="1058523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0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Análise de Concorrência</a:t>
            </a:r>
            <a:endParaRPr lang="pt-BR" sz="80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21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117A00-E1E3-4C50-9444-14FB2BC77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6">
            <a:extLst>
              <a:ext uri="{FF2B5EF4-FFF2-40B4-BE49-F238E27FC236}">
                <a16:creationId xmlns:a16="http://schemas.microsoft.com/office/drawing/2014/main" id="{AB5EDD0F-A3B0-4D19-A10C-37E0114D714E}"/>
              </a:ext>
            </a:extLst>
          </p:cNvPr>
          <p:cNvSpPr/>
          <p:nvPr/>
        </p:nvSpPr>
        <p:spPr>
          <a:xfrm>
            <a:off x="2153403" y="4428318"/>
            <a:ext cx="8508512" cy="12740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bg1"/>
                </a:solidFill>
                <a:latin typeface="TW Cen MT"/>
                <a:ea typeface="+mj-ea"/>
                <a:cs typeface="+mj-cs"/>
              </a:rPr>
              <a:t>Análise de concorrência</a:t>
            </a:r>
          </a:p>
        </p:txBody>
      </p:sp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1BEEC46-3FF5-4552-A695-F2CB05B67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" y="139773"/>
            <a:ext cx="12187949" cy="401638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641753"/>
            <a:ext cx="1128382" cy="847206"/>
            <a:chOff x="8183879" y="1000124"/>
            <a:chExt cx="1562267" cy="1172973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077520"/>
            <a:ext cx="1035732" cy="6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6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6" y="6054774"/>
            <a:ext cx="1058478" cy="660351"/>
          </a:xfrm>
          <a:prstGeom prst="rect">
            <a:avLst/>
          </a:prstGeom>
        </p:spPr>
      </p:pic>
      <p:sp>
        <p:nvSpPr>
          <p:cNvPr id="45" name="CaixaDeTexto 3">
            <a:extLst>
              <a:ext uri="{FF2B5EF4-FFF2-40B4-BE49-F238E27FC236}">
                <a16:creationId xmlns:a16="http://schemas.microsoft.com/office/drawing/2014/main" id="{B0FDC865-F51B-4E64-B541-719CDBE3741E}"/>
              </a:ext>
            </a:extLst>
          </p:cNvPr>
          <p:cNvSpPr txBox="1"/>
          <p:nvPr/>
        </p:nvSpPr>
        <p:spPr>
          <a:xfrm>
            <a:off x="2018706" y="1400013"/>
            <a:ext cx="5671812" cy="100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 err="1">
                <a:latin typeface="TW Cen MT"/>
                <a:ea typeface="+mj-ea"/>
                <a:cs typeface="+mj-cs"/>
              </a:rPr>
              <a:t>Diferencial</a:t>
            </a:r>
            <a:r>
              <a:rPr lang="en-US" sz="4400" kern="1200" dirty="0">
                <a:latin typeface="TW Cen MT"/>
                <a:ea typeface="+mj-ea"/>
                <a:cs typeface="+mj-cs"/>
              </a:rPr>
              <a:t> do </a:t>
            </a:r>
            <a:r>
              <a:rPr lang="en-US" sz="4400" kern="1200" dirty="0" err="1">
                <a:latin typeface="TW Cen MT"/>
                <a:ea typeface="+mj-ea"/>
                <a:cs typeface="+mj-cs"/>
              </a:rPr>
              <a:t>Negócio</a:t>
            </a:r>
            <a:endParaRPr lang="en-US" sz="4400" kern="1200">
              <a:latin typeface="TW Cen MT"/>
              <a:ea typeface="+mj-ea"/>
              <a:cs typeface="+mj-cs"/>
            </a:endParaRPr>
          </a:p>
        </p:txBody>
      </p:sp>
      <p:graphicFrame>
        <p:nvGraphicFramePr>
          <p:cNvPr id="47" name="CaixaDeTexto 1">
            <a:extLst>
              <a:ext uri="{FF2B5EF4-FFF2-40B4-BE49-F238E27FC236}">
                <a16:creationId xmlns:a16="http://schemas.microsoft.com/office/drawing/2014/main" id="{1D00B974-C88E-4570-9E7B-7848C6302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708285"/>
              </p:ext>
            </p:extLst>
          </p:nvPr>
        </p:nvGraphicFramePr>
        <p:xfrm>
          <a:off x="-48561" y="2853599"/>
          <a:ext cx="8931157" cy="298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8093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1518298" y="4766249"/>
            <a:ext cx="964126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Diagrama de Classe</a:t>
            </a:r>
            <a:endParaRPr lang="pt-BR" sz="88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3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6" y="6054774"/>
            <a:ext cx="1058478" cy="660351"/>
          </a:xfrm>
          <a:prstGeom prst="rect">
            <a:avLst/>
          </a:prstGeom>
        </p:spPr>
      </p:pic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C9423F85-83CD-4931-AD35-10452A01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8" y="424617"/>
            <a:ext cx="7963398" cy="60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8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2361067" y="4356816"/>
            <a:ext cx="7378879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Vai Ali Pra mim </a:t>
            </a:r>
            <a:endParaRPr lang="pt-BR" sz="8800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D1EC1966-4C80-4F1C-9904-202616D3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06" y="5696803"/>
            <a:ext cx="1048603" cy="1037230"/>
          </a:xfrm>
          <a:prstGeom prst="rect">
            <a:avLst/>
          </a:prstGeom>
        </p:spPr>
      </p:pic>
      <p:pic>
        <p:nvPicPr>
          <p:cNvPr id="38" name="Picture 39">
            <a:extLst>
              <a:ext uri="{FF2B5EF4-FFF2-40B4-BE49-F238E27FC236}">
                <a16:creationId xmlns:a16="http://schemas.microsoft.com/office/drawing/2014/main" id="{E397F26C-C309-4116-B643-CC5310EE2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998" y="5696803"/>
            <a:ext cx="1105470" cy="1059977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59A72F38-1542-4180-A968-8DF034459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683" y="5856026"/>
            <a:ext cx="900753" cy="878008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61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1667305" y="4766249"/>
            <a:ext cx="964126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Arquitetura Mobile</a:t>
            </a:r>
            <a:endParaRPr lang="pt-BR" sz="88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34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E29E2AF-46A3-4066-B716-A2AFCCED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1" y="629523"/>
            <a:ext cx="8077095" cy="54619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58" y="6088893"/>
            <a:ext cx="1012986" cy="6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968147" y="4766249"/>
            <a:ext cx="1093780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0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Organizador de Tarefas</a:t>
            </a:r>
            <a:endParaRPr lang="pt-BR" sz="80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7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17A00-E1E3-4C50-9444-14FB2BC77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4C017-9C90-4BF2-8DE0-6B6BC341B8C1}"/>
              </a:ext>
            </a:extLst>
          </p:cNvPr>
          <p:cNvSpPr txBox="1"/>
          <p:nvPr/>
        </p:nvSpPr>
        <p:spPr>
          <a:xfrm>
            <a:off x="4813946" y="4428318"/>
            <a:ext cx="2567496" cy="12740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TW Cen MT"/>
                <a:ea typeface="+mj-ea"/>
                <a:cs typeface="+mj-cs"/>
              </a:rPr>
              <a:t>Trello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B57688-E55D-4145-95D3-65ADF11F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84" y="-2296"/>
            <a:ext cx="10388183" cy="423594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641753"/>
            <a:ext cx="1128382" cy="847206"/>
            <a:chOff x="8183879" y="1000124"/>
            <a:chExt cx="1562267" cy="1172973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712" y="6077520"/>
            <a:ext cx="1035732" cy="6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84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2040113" y="4766249"/>
            <a:ext cx="9504210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Telas em Android</a:t>
            </a:r>
            <a:endParaRPr lang="pt-BR" sz="88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2517977" y="4766249"/>
            <a:ext cx="7566922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800" dirty="0" err="1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Load</a:t>
            </a:r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Balance</a:t>
            </a:r>
            <a:endParaRPr lang="pt-BR" sz="88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2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2311333" y="4766249"/>
            <a:ext cx="7566922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Jenkins/</a:t>
            </a:r>
            <a:r>
              <a:rPr lang="pt-BR" sz="8800" dirty="0" err="1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JMeter</a:t>
            </a:r>
            <a:endParaRPr lang="pt-BR" sz="88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23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3833406" y="4408477"/>
            <a:ext cx="4953472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Obrigado!</a:t>
            </a:r>
            <a:endParaRPr lang="pt-BR" sz="88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D1EC1966-4C80-4F1C-9904-202616D3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06" y="5696803"/>
            <a:ext cx="1048603" cy="1037230"/>
          </a:xfrm>
          <a:prstGeom prst="rect">
            <a:avLst/>
          </a:prstGeom>
        </p:spPr>
      </p:pic>
      <p:pic>
        <p:nvPicPr>
          <p:cNvPr id="38" name="Picture 39">
            <a:extLst>
              <a:ext uri="{FF2B5EF4-FFF2-40B4-BE49-F238E27FC236}">
                <a16:creationId xmlns:a16="http://schemas.microsoft.com/office/drawing/2014/main" id="{E397F26C-C309-4116-B643-CC5310EE2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44" y="5800125"/>
            <a:ext cx="1105470" cy="1059977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59A72F38-1542-4180-A968-8DF034459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683" y="5856026"/>
            <a:ext cx="900753" cy="878008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47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4455265" y="4766249"/>
            <a:ext cx="409271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</a:rPr>
              <a:t>Anexos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8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458" y="6088893"/>
            <a:ext cx="1012986" cy="626232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BCD24C-12E9-4E13-B546-72D276E9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5" y="361031"/>
            <a:ext cx="8064283" cy="5670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99DD3-3016-4690-AA31-E315AEC329E8}"/>
              </a:ext>
            </a:extLst>
          </p:cNvPr>
          <p:cNvSpPr txBox="1"/>
          <p:nvPr/>
        </p:nvSpPr>
        <p:spPr>
          <a:xfrm>
            <a:off x="10161721" y="3432874"/>
            <a:ext cx="2743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  <a:latin typeface="TW Cen MT"/>
              </a:rPr>
              <a:t>LLD</a:t>
            </a:r>
            <a:endParaRPr lang="en-US" sz="5400" dirty="0">
              <a:solidFill>
                <a:schemeClr val="bg1"/>
              </a:solidFill>
              <a:latin typeface="TW Cen 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249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6" y="6054774"/>
            <a:ext cx="1058478" cy="660351"/>
          </a:xfrm>
          <a:prstGeom prst="rect">
            <a:avLst/>
          </a:prstGeom>
        </p:spPr>
      </p:pic>
      <p:sp>
        <p:nvSpPr>
          <p:cNvPr id="4" name="Retângulo: Cantos Arredondados 1">
            <a:extLst>
              <a:ext uri="{FF2B5EF4-FFF2-40B4-BE49-F238E27FC236}">
                <a16:creationId xmlns:a16="http://schemas.microsoft.com/office/drawing/2014/main" id="{79B3D58D-2A54-400F-840A-A0EFA51BE30E}"/>
              </a:ext>
            </a:extLst>
          </p:cNvPr>
          <p:cNvSpPr/>
          <p:nvPr/>
        </p:nvSpPr>
        <p:spPr>
          <a:xfrm rot="540000">
            <a:off x="513179" y="497859"/>
            <a:ext cx="2052540" cy="201913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3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6BF9B5B-9222-402C-A80A-0E6212F0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76" y="349744"/>
            <a:ext cx="1823546" cy="216229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23">
            <a:extLst>
              <a:ext uri="{FF2B5EF4-FFF2-40B4-BE49-F238E27FC236}">
                <a16:creationId xmlns:a16="http://schemas.microsoft.com/office/drawing/2014/main" id="{A729E6DD-2BB4-400B-A04D-923692F35D7B}"/>
              </a:ext>
            </a:extLst>
          </p:cNvPr>
          <p:cNvSpPr txBox="1"/>
          <p:nvPr/>
        </p:nvSpPr>
        <p:spPr>
          <a:xfrm>
            <a:off x="674187" y="2951225"/>
            <a:ext cx="16189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400" dirty="0" err="1">
                <a:latin typeface="TW Cen MT"/>
                <a:cs typeface="Calibri"/>
              </a:rPr>
              <a:t>Negócios</a:t>
            </a:r>
            <a:endParaRPr lang="en-US" sz="1200" dirty="0">
              <a:latin typeface="TW Cen MT"/>
              <a:cs typeface="Calibri"/>
            </a:endParaRPr>
          </a:p>
        </p:txBody>
      </p:sp>
      <p:sp>
        <p:nvSpPr>
          <p:cNvPr id="7" name="Retângulo: Cantos Arredondados 2">
            <a:extLst>
              <a:ext uri="{FF2B5EF4-FFF2-40B4-BE49-F238E27FC236}">
                <a16:creationId xmlns:a16="http://schemas.microsoft.com/office/drawing/2014/main" id="{6FCD90C5-F8AB-4A76-9DD6-E5D1A5E53325}"/>
              </a:ext>
            </a:extLst>
          </p:cNvPr>
          <p:cNvSpPr/>
          <p:nvPr/>
        </p:nvSpPr>
        <p:spPr>
          <a:xfrm>
            <a:off x="726257" y="2618671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Tw Cen MT" panose="020B0602020104020603" pitchFamily="34" charset="0"/>
              </a:rPr>
              <a:t>Kivia</a:t>
            </a:r>
            <a:r>
              <a:rPr lang="pt-BR" sz="1200" dirty="0">
                <a:latin typeface="Tw Cen MT" panose="020B0602020104020603" pitchFamily="34" charset="0"/>
              </a:rPr>
              <a:t> </a:t>
            </a:r>
            <a:r>
              <a:rPr lang="pt-BR" sz="1200" dirty="0" err="1">
                <a:latin typeface="Tw Cen MT" panose="020B0602020104020603" pitchFamily="34" charset="0"/>
              </a:rPr>
              <a:t>Araujo</a:t>
            </a:r>
            <a:endParaRPr lang="pt-BR" sz="1200" dirty="0">
              <a:latin typeface="Tw Cen MT" panose="020B0602020104020603" pitchFamily="34" charset="0"/>
            </a:endParaRPr>
          </a:p>
        </p:txBody>
      </p:sp>
      <p:sp>
        <p:nvSpPr>
          <p:cNvPr id="8" name="Retângulo: Cantos Arredondados 14">
            <a:extLst>
              <a:ext uri="{FF2B5EF4-FFF2-40B4-BE49-F238E27FC236}">
                <a16:creationId xmlns:a16="http://schemas.microsoft.com/office/drawing/2014/main" id="{AD0FBCC9-E71C-4F2F-A084-3FE5D47AA4E9}"/>
              </a:ext>
            </a:extLst>
          </p:cNvPr>
          <p:cNvSpPr/>
          <p:nvPr/>
        </p:nvSpPr>
        <p:spPr>
          <a:xfrm rot="540000">
            <a:off x="3271756" y="528913"/>
            <a:ext cx="2052540" cy="201913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9DA85143-1DF7-4432-B9C4-4277DCA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889" y="427236"/>
            <a:ext cx="1944026" cy="216229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tângulo: Cantos Arredondados 15">
            <a:extLst>
              <a:ext uri="{FF2B5EF4-FFF2-40B4-BE49-F238E27FC236}">
                <a16:creationId xmlns:a16="http://schemas.microsoft.com/office/drawing/2014/main" id="{BD3A265C-998E-439C-80B3-6B85216DECD3}"/>
              </a:ext>
            </a:extLst>
          </p:cNvPr>
          <p:cNvSpPr/>
          <p:nvPr/>
        </p:nvSpPr>
        <p:spPr>
          <a:xfrm>
            <a:off x="3499505" y="2696163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Wellington Macena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FEC4C168-F385-4DAD-933E-5099904195DC}"/>
              </a:ext>
            </a:extLst>
          </p:cNvPr>
          <p:cNvSpPr txBox="1"/>
          <p:nvPr/>
        </p:nvSpPr>
        <p:spPr>
          <a:xfrm>
            <a:off x="3395366" y="3028716"/>
            <a:ext cx="16189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400" dirty="0" err="1">
                <a:latin typeface="TW Cen MT"/>
                <a:cs typeface="Calibri"/>
              </a:rPr>
              <a:t>Negócios</a:t>
            </a:r>
            <a:endParaRPr lang="en-US" sz="1200" dirty="0">
              <a:latin typeface="TW Cen MT"/>
              <a:cs typeface="Calibri"/>
            </a:endParaRPr>
          </a:p>
        </p:txBody>
      </p:sp>
      <p:sp>
        <p:nvSpPr>
          <p:cNvPr id="15" name="Retângulo: Cantos Arredondados 18">
            <a:extLst>
              <a:ext uri="{FF2B5EF4-FFF2-40B4-BE49-F238E27FC236}">
                <a16:creationId xmlns:a16="http://schemas.microsoft.com/office/drawing/2014/main" id="{BDBF07B2-6B65-4400-A8C5-0F88516544E3}"/>
              </a:ext>
            </a:extLst>
          </p:cNvPr>
          <p:cNvSpPr/>
          <p:nvPr/>
        </p:nvSpPr>
        <p:spPr>
          <a:xfrm rot="540000">
            <a:off x="6094909" y="618493"/>
            <a:ext cx="2052540" cy="201913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30" descr="A person wearing a striped shirt and looking at the camera&#10;&#10;Description automatically generated">
            <a:extLst>
              <a:ext uri="{FF2B5EF4-FFF2-40B4-BE49-F238E27FC236}">
                <a16:creationId xmlns:a16="http://schemas.microsoft.com/office/drawing/2014/main" id="{CA90C1B2-E158-45F6-BEFE-8E91C3BED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406" y="484753"/>
            <a:ext cx="1941786" cy="209891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tângulo: Cantos Arredondados 20">
            <a:extLst>
              <a:ext uri="{FF2B5EF4-FFF2-40B4-BE49-F238E27FC236}">
                <a16:creationId xmlns:a16="http://schemas.microsoft.com/office/drawing/2014/main" id="{E6ED5B13-D308-4449-8A46-3C8C8984BED4}"/>
              </a:ext>
            </a:extLst>
          </p:cNvPr>
          <p:cNvSpPr/>
          <p:nvPr/>
        </p:nvSpPr>
        <p:spPr>
          <a:xfrm>
            <a:off x="6404548" y="2720501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Rubens Nascimento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33F0379-A3B8-436A-8581-A468E9630225}"/>
              </a:ext>
            </a:extLst>
          </p:cNvPr>
          <p:cNvSpPr txBox="1"/>
          <p:nvPr/>
        </p:nvSpPr>
        <p:spPr>
          <a:xfrm>
            <a:off x="6404548" y="3053055"/>
            <a:ext cx="16189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400" dirty="0">
                <a:latin typeface="TW Cen MT"/>
                <a:cs typeface="Calibri"/>
              </a:rPr>
              <a:t>Front-End</a:t>
            </a:r>
            <a:endParaRPr lang="en-US" sz="1200" dirty="0">
              <a:latin typeface="TW Cen MT"/>
              <a:cs typeface="Calibri"/>
            </a:endParaRPr>
          </a:p>
        </p:txBody>
      </p:sp>
      <p:sp>
        <p:nvSpPr>
          <p:cNvPr id="25" name="Retângulo: Cantos Arredondados 22">
            <a:extLst>
              <a:ext uri="{FF2B5EF4-FFF2-40B4-BE49-F238E27FC236}">
                <a16:creationId xmlns:a16="http://schemas.microsoft.com/office/drawing/2014/main" id="{7C4819C0-9B61-47C0-89E7-08F5192823A2}"/>
              </a:ext>
            </a:extLst>
          </p:cNvPr>
          <p:cNvSpPr/>
          <p:nvPr/>
        </p:nvSpPr>
        <p:spPr>
          <a:xfrm rot="540000">
            <a:off x="321960" y="3794921"/>
            <a:ext cx="2052540" cy="201913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Picture 6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6C7D9D6-DB90-45E4-89B4-123F756BE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87" y="3684793"/>
            <a:ext cx="1888837" cy="2181889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tângulo: Cantos Arredondados 24">
            <a:extLst>
              <a:ext uri="{FF2B5EF4-FFF2-40B4-BE49-F238E27FC236}">
                <a16:creationId xmlns:a16="http://schemas.microsoft.com/office/drawing/2014/main" id="{BE232054-2A5A-4D17-B18A-2D97CD313C87}"/>
              </a:ext>
            </a:extLst>
          </p:cNvPr>
          <p:cNvSpPr/>
          <p:nvPr/>
        </p:nvSpPr>
        <p:spPr>
          <a:xfrm rot="540000">
            <a:off x="3170607" y="3898424"/>
            <a:ext cx="2052540" cy="201913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Picture 66" descr="A close up of a person&#10;&#10;Description automatically generated">
            <a:extLst>
              <a:ext uri="{FF2B5EF4-FFF2-40B4-BE49-F238E27FC236}">
                <a16:creationId xmlns:a16="http://schemas.microsoft.com/office/drawing/2014/main" id="{F0D70596-7A4D-4995-8686-2C413D7F4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245" y="3773454"/>
            <a:ext cx="1819267" cy="222340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tângulo: Cantos Arredondados 26">
            <a:extLst>
              <a:ext uri="{FF2B5EF4-FFF2-40B4-BE49-F238E27FC236}">
                <a16:creationId xmlns:a16="http://schemas.microsoft.com/office/drawing/2014/main" id="{75B0E928-13C5-41D5-8C46-CDDDCF4CE41E}"/>
              </a:ext>
            </a:extLst>
          </p:cNvPr>
          <p:cNvSpPr/>
          <p:nvPr/>
        </p:nvSpPr>
        <p:spPr>
          <a:xfrm rot="540000">
            <a:off x="5993607" y="3846763"/>
            <a:ext cx="2052540" cy="201913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5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E6E2A8A-EBE1-4E28-8B42-A4A521977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3805" y="3774814"/>
            <a:ext cx="1789929" cy="212939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Retângulo: Cantos Arredondados 28">
            <a:extLst>
              <a:ext uri="{FF2B5EF4-FFF2-40B4-BE49-F238E27FC236}">
                <a16:creationId xmlns:a16="http://schemas.microsoft.com/office/drawing/2014/main" id="{4C253793-6D37-432B-86A7-CFB5E5EA37C3}"/>
              </a:ext>
            </a:extLst>
          </p:cNvPr>
          <p:cNvSpPr/>
          <p:nvPr/>
        </p:nvSpPr>
        <p:spPr>
          <a:xfrm>
            <a:off x="590521" y="5962170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Paulo Felipe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E6A24968-22B0-49E1-86E2-104F290BFEBE}"/>
              </a:ext>
            </a:extLst>
          </p:cNvPr>
          <p:cNvSpPr txBox="1"/>
          <p:nvPr/>
        </p:nvSpPr>
        <p:spPr>
          <a:xfrm>
            <a:off x="627676" y="6276832"/>
            <a:ext cx="16189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200" dirty="0" err="1">
                <a:latin typeface="TW Cen MT"/>
                <a:cs typeface="Calibri"/>
              </a:rPr>
              <a:t>FullStack</a:t>
            </a:r>
            <a:endParaRPr lang="en-US" sz="1400" dirty="0">
              <a:latin typeface="TW Cen MT"/>
              <a:cs typeface="Calibri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EB1AFCB6-A16D-4425-A1BF-0665D276F190}"/>
              </a:ext>
            </a:extLst>
          </p:cNvPr>
          <p:cNvSpPr txBox="1"/>
          <p:nvPr/>
        </p:nvSpPr>
        <p:spPr>
          <a:xfrm>
            <a:off x="6262479" y="6378967"/>
            <a:ext cx="16189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200" dirty="0" err="1">
                <a:latin typeface="TW Cen MT"/>
                <a:cs typeface="Calibri"/>
              </a:rPr>
              <a:t>FullStack</a:t>
            </a:r>
            <a:endParaRPr lang="en-US" sz="1400" dirty="0">
              <a:latin typeface="TW Cen MT"/>
              <a:cs typeface="Calibri"/>
            </a:endParaRPr>
          </a:p>
        </p:txBody>
      </p:sp>
      <p:sp>
        <p:nvSpPr>
          <p:cNvPr id="53" name="Retângulo: Cantos Arredondados 31">
            <a:extLst>
              <a:ext uri="{FF2B5EF4-FFF2-40B4-BE49-F238E27FC236}">
                <a16:creationId xmlns:a16="http://schemas.microsoft.com/office/drawing/2014/main" id="{D8FE94B3-FA75-4977-BEA8-B62FCA9D88F9}"/>
              </a:ext>
            </a:extLst>
          </p:cNvPr>
          <p:cNvSpPr/>
          <p:nvPr/>
        </p:nvSpPr>
        <p:spPr>
          <a:xfrm>
            <a:off x="3439480" y="6065673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Martha Silva</a:t>
            </a:r>
          </a:p>
        </p:txBody>
      </p:sp>
      <p:sp>
        <p:nvSpPr>
          <p:cNvPr id="55" name="Retângulo: Cantos Arredondados 32">
            <a:extLst>
              <a:ext uri="{FF2B5EF4-FFF2-40B4-BE49-F238E27FC236}">
                <a16:creationId xmlns:a16="http://schemas.microsoft.com/office/drawing/2014/main" id="{A9F3DCCE-C858-4FF1-8A9D-9B53C7391825}"/>
              </a:ext>
            </a:extLst>
          </p:cNvPr>
          <p:cNvSpPr/>
          <p:nvPr/>
        </p:nvSpPr>
        <p:spPr>
          <a:xfrm>
            <a:off x="6262480" y="6008854"/>
            <a:ext cx="1514794" cy="332554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Tw Cen MT" panose="020B0602020104020603" pitchFamily="34" charset="0"/>
              </a:rPr>
              <a:t>Pedro </a:t>
            </a:r>
            <a:r>
              <a:rPr lang="pt-BR" sz="1200" dirty="0" err="1">
                <a:latin typeface="Tw Cen MT" panose="020B0602020104020603" pitchFamily="34" charset="0"/>
              </a:rPr>
              <a:t>Abbate</a:t>
            </a:r>
            <a:endParaRPr lang="pt-BR" sz="1200" dirty="0">
              <a:latin typeface="Tw Cen MT" panose="020B0602020104020603" pitchFamily="34" charset="0"/>
            </a:endParaRP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FACD7C4D-6897-478E-810E-0B00DF5811E1}"/>
              </a:ext>
            </a:extLst>
          </p:cNvPr>
          <p:cNvSpPr txBox="1"/>
          <p:nvPr/>
        </p:nvSpPr>
        <p:spPr>
          <a:xfrm>
            <a:off x="3387410" y="6395289"/>
            <a:ext cx="161893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latin typeface="TW Cen MT"/>
                <a:cs typeface="Calibri"/>
              </a:rPr>
              <a:t>Desenvolvimento</a:t>
            </a:r>
            <a:r>
              <a:rPr lang="en-US" sz="1400" dirty="0">
                <a:latin typeface="TW Cen MT"/>
                <a:cs typeface="Calibri"/>
              </a:rPr>
              <a:t>/</a:t>
            </a:r>
          </a:p>
          <a:p>
            <a:pPr algn="ctr"/>
            <a:r>
              <a:rPr lang="en-US" sz="1200" dirty="0" err="1">
                <a:latin typeface="TW Cen MT"/>
                <a:cs typeface="Calibri"/>
              </a:rPr>
              <a:t>FullStack</a:t>
            </a:r>
            <a:endParaRPr lang="en-US" sz="1400" dirty="0">
              <a:latin typeface="TW Cen M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44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1974380" y="4766249"/>
            <a:ext cx="7976927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Contextualização</a:t>
            </a:r>
            <a:endParaRPr lang="pt-BR" sz="88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9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93" y="6043401"/>
            <a:ext cx="1069851" cy="6717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CA057C-B5D0-41C8-8C8E-621E664BB977}"/>
              </a:ext>
            </a:extLst>
          </p:cNvPr>
          <p:cNvSpPr txBox="1"/>
          <p:nvPr/>
        </p:nvSpPr>
        <p:spPr>
          <a:xfrm>
            <a:off x="2310" y="6398489"/>
            <a:ext cx="107903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W Cen MT"/>
                <a:cs typeface="Calibri"/>
              </a:rPr>
              <a:t>Dados de Estatística</a:t>
            </a:r>
            <a:r>
              <a:rPr lang="en-US" sz="1200" dirty="0">
                <a:latin typeface="TW Cen MT"/>
                <a:cs typeface="Calibri"/>
              </a:rPr>
              <a:t> do site UOL, São Paulo 07/07/2019</a:t>
            </a:r>
          </a:p>
          <a:p>
            <a:r>
              <a:rPr lang="en-US" sz="1200" dirty="0">
                <a:ea typeface="+mn-lt"/>
                <a:cs typeface="+mn-lt"/>
              </a:rPr>
              <a:t>https://noticias.uol.com.br/saude/ultimas-noticias/redacao/2019/07/07/mortes-por-queda-quadruplicam-e-se-aproximam-do-numero-de-homicidios-em-sp.htm</a:t>
            </a:r>
            <a:endParaRPr lang="en-US" dirty="0"/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4FA4425-9767-4004-AF8D-6D4AF552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81" y="1380586"/>
            <a:ext cx="6322289" cy="3889018"/>
          </a:xfrm>
          <a:prstGeom prst="rect">
            <a:avLst/>
          </a:prstGeom>
        </p:spPr>
      </p:pic>
      <p:sp>
        <p:nvSpPr>
          <p:cNvPr id="5" name="CaixaDeTexto 1">
            <a:extLst>
              <a:ext uri="{FF2B5EF4-FFF2-40B4-BE49-F238E27FC236}">
                <a16:creationId xmlns:a16="http://schemas.microsoft.com/office/drawing/2014/main" id="{3EC9C43F-C7A7-49E6-B4D7-2AFFEDC3C318}"/>
              </a:ext>
            </a:extLst>
          </p:cNvPr>
          <p:cNvSpPr txBox="1"/>
          <p:nvPr/>
        </p:nvSpPr>
        <p:spPr>
          <a:xfrm>
            <a:off x="63423" y="1709357"/>
            <a:ext cx="566542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Dados do Bepa (Boletim Epidemiológico Paulista),  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divulgados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pela Secretaria de Estado da Saúde, indicam que essa já é a terceira principal razão de mortalidade por causas externas quando independem do que acontece ao organismo humano. Estão 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nessa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      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categoria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óbitos no trânsito, homicídios, suicídios e </a:t>
            </a:r>
            <a:r>
              <a:rPr lang="en-US" sz="2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quedas fatais nas ruas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.</a:t>
            </a:r>
          </a:p>
          <a:p>
            <a:endParaRPr lang="pt-BR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0" name="CaixaDeTexto 1">
            <a:extLst>
              <a:ext uri="{FF2B5EF4-FFF2-40B4-BE49-F238E27FC236}">
                <a16:creationId xmlns:a16="http://schemas.microsoft.com/office/drawing/2014/main" id="{C7905DA3-D826-42C8-8257-0CA90AC0AE11}"/>
              </a:ext>
            </a:extLst>
          </p:cNvPr>
          <p:cNvSpPr txBox="1"/>
          <p:nvPr/>
        </p:nvSpPr>
        <p:spPr>
          <a:xfrm>
            <a:off x="225060" y="219992"/>
            <a:ext cx="1131115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  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No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estado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de São Paulo o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numero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de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mortes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de 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idosos</a:t>
            </a:r>
            <a:r>
              <a:rPr lang="en-US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quadruplicou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</a:t>
            </a:r>
          </a:p>
          <a:p>
            <a:pPr algn="ctr"/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nos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últimos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16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anos</a:t>
            </a:r>
            <a:r>
              <a:rPr lang="en-US" sz="2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 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/>
            </a:endParaRPr>
          </a:p>
          <a:p>
            <a:endParaRPr lang="pt-BR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25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A9808799-3166-423F-B972-DB3F666D11AD}"/>
              </a:ext>
            </a:extLst>
          </p:cNvPr>
          <p:cNvSpPr txBox="1"/>
          <p:nvPr/>
        </p:nvSpPr>
        <p:spPr>
          <a:xfrm>
            <a:off x="4425" y="1124688"/>
            <a:ext cx="7688668" cy="50783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400" dirty="0" err="1">
                <a:latin typeface="TW Cen MT"/>
                <a:cs typeface="Calibri"/>
              </a:rPr>
              <a:t>Pensando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nisso</a:t>
            </a:r>
            <a:r>
              <a:rPr lang="en-US" sz="2400" dirty="0">
                <a:latin typeface="TW Cen MT"/>
                <a:cs typeface="Calibri"/>
              </a:rPr>
              <a:t>, </a:t>
            </a:r>
            <a:r>
              <a:rPr lang="en-US" sz="2400" dirty="0" err="1">
                <a:latin typeface="TW Cen MT"/>
                <a:cs typeface="Calibri"/>
              </a:rPr>
              <a:t>criamos</a:t>
            </a:r>
            <a:r>
              <a:rPr lang="en-US" sz="2400" dirty="0">
                <a:latin typeface="TW Cen MT"/>
                <a:cs typeface="Calibri"/>
              </a:rPr>
              <a:t> o </a:t>
            </a:r>
            <a:r>
              <a:rPr lang="en-US" sz="2400" dirty="0" err="1">
                <a:latin typeface="TW Cen MT"/>
                <a:cs typeface="Calibri"/>
              </a:rPr>
              <a:t>aplicativo</a:t>
            </a:r>
            <a:r>
              <a:rPr lang="en-US" sz="2400" dirty="0">
                <a:latin typeface="TW Cen MT"/>
                <a:cs typeface="Calibri"/>
              </a:rPr>
              <a:t> "Vai Ali </a:t>
            </a:r>
            <a:r>
              <a:rPr lang="en-US" sz="2400" dirty="0" err="1">
                <a:latin typeface="TW Cen MT"/>
                <a:cs typeface="Calibri"/>
              </a:rPr>
              <a:t>Pra</a:t>
            </a:r>
            <a:r>
              <a:rPr lang="en-US" sz="2400" dirty="0">
                <a:latin typeface="TW Cen MT"/>
                <a:cs typeface="Calibri"/>
              </a:rPr>
              <a:t> Mim", </a:t>
            </a:r>
            <a:r>
              <a:rPr lang="en-US" sz="2400" dirty="0" err="1">
                <a:latin typeface="TW Cen MT"/>
                <a:cs typeface="Calibri"/>
              </a:rPr>
              <a:t>visando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na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segurança</a:t>
            </a:r>
            <a:r>
              <a:rPr lang="en-US" sz="2400" dirty="0">
                <a:latin typeface="TW Cen MT"/>
                <a:cs typeface="Calibri"/>
              </a:rPr>
              <a:t> e </a:t>
            </a:r>
            <a:r>
              <a:rPr lang="en-US" sz="2400" dirty="0" err="1">
                <a:latin typeface="TW Cen MT"/>
                <a:cs typeface="Calibri"/>
              </a:rPr>
              <a:t>confiança</a:t>
            </a:r>
            <a:r>
              <a:rPr lang="en-US" sz="2400" dirty="0">
                <a:latin typeface="TW Cen MT"/>
                <a:cs typeface="Calibri"/>
              </a:rPr>
              <a:t> que </a:t>
            </a:r>
            <a:r>
              <a:rPr lang="en-US" sz="2400" dirty="0" err="1">
                <a:latin typeface="TW Cen MT"/>
                <a:cs typeface="Calibri"/>
              </a:rPr>
              <a:t>podemos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levar</a:t>
            </a:r>
            <a:r>
              <a:rPr lang="en-US" sz="2400" dirty="0">
                <a:latin typeface="TW Cen MT"/>
                <a:cs typeface="Calibri"/>
              </a:rPr>
              <a:t> para as </a:t>
            </a:r>
            <a:r>
              <a:rPr lang="en-US" sz="2400" dirty="0" err="1">
                <a:latin typeface="TW Cen MT"/>
                <a:cs typeface="Calibri"/>
              </a:rPr>
              <a:t>pessoas</a:t>
            </a:r>
            <a:r>
              <a:rPr lang="en-US" sz="2400" dirty="0">
                <a:latin typeface="TW Cen MT"/>
                <a:cs typeface="Calibri"/>
              </a:rPr>
              <a:t> da </a:t>
            </a:r>
            <a:r>
              <a:rPr lang="en-US" sz="2400" dirty="0" err="1">
                <a:latin typeface="TW Cen MT"/>
                <a:cs typeface="Calibri"/>
              </a:rPr>
              <a:t>vizinhança</a:t>
            </a:r>
            <a:r>
              <a:rPr lang="en-US" sz="2400" dirty="0">
                <a:latin typeface="TW Cen MT"/>
                <a:cs typeface="Calibri"/>
              </a:rPr>
              <a:t> (</a:t>
            </a:r>
            <a:r>
              <a:rPr lang="en-US" sz="2400" dirty="0" err="1">
                <a:latin typeface="TW Cen MT"/>
                <a:cs typeface="Calibri"/>
              </a:rPr>
              <a:t>idosos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ou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pessoas</a:t>
            </a:r>
            <a:r>
              <a:rPr lang="en-US" sz="2400" dirty="0">
                <a:latin typeface="TW Cen MT"/>
                <a:cs typeface="Calibri"/>
              </a:rPr>
              <a:t> com </a:t>
            </a:r>
            <a:r>
              <a:rPr lang="en-US" sz="2400" dirty="0" err="1">
                <a:latin typeface="TW Cen MT"/>
                <a:cs typeface="Calibri"/>
              </a:rPr>
              <a:t>mobilidade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reduzida</a:t>
            </a:r>
            <a:r>
              <a:rPr lang="en-US" sz="2400" dirty="0">
                <a:latin typeface="TW Cen MT"/>
                <a:cs typeface="Calibri"/>
              </a:rPr>
              <a:t>), </a:t>
            </a:r>
            <a:r>
              <a:rPr lang="en-US" sz="2400" dirty="0" err="1">
                <a:latin typeface="TW Cen MT"/>
                <a:cs typeface="Calibri"/>
              </a:rPr>
              <a:t>vamos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unir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aqueles</a:t>
            </a:r>
            <a:r>
              <a:rPr lang="en-US" sz="2400" dirty="0">
                <a:latin typeface="TW Cen MT"/>
                <a:cs typeface="Calibri"/>
              </a:rPr>
              <a:t> que </a:t>
            </a:r>
            <a:r>
              <a:rPr lang="en-US" sz="2400" dirty="0" err="1">
                <a:latin typeface="TW Cen MT"/>
                <a:cs typeface="Calibri"/>
              </a:rPr>
              <a:t>vão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periodicamente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ao</a:t>
            </a:r>
            <a:r>
              <a:rPr lang="en-US" sz="2400" dirty="0">
                <a:latin typeface="TW Cen MT"/>
                <a:cs typeface="Calibri"/>
              </a:rPr>
              <a:t> mercado e as </a:t>
            </a:r>
            <a:r>
              <a:rPr lang="en-US" sz="2400" dirty="0" err="1">
                <a:latin typeface="TW Cen MT"/>
                <a:cs typeface="Calibri"/>
              </a:rPr>
              <a:t>lojas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dirty="0" err="1">
                <a:latin typeface="TW Cen MT"/>
                <a:cs typeface="Calibri"/>
              </a:rPr>
              <a:t>locais</a:t>
            </a:r>
            <a:r>
              <a:rPr lang="en-US" sz="2400" dirty="0">
                <a:latin typeface="TW Cen MT"/>
                <a:cs typeface="Calibri"/>
              </a:rPr>
              <a:t>, </a:t>
            </a:r>
            <a:r>
              <a:rPr lang="en-US" sz="2400" dirty="0" err="1">
                <a:latin typeface="TW Cen MT"/>
                <a:cs typeface="Calibri"/>
              </a:rPr>
              <a:t>às</a:t>
            </a:r>
            <a:r>
              <a:rPr lang="en-US" sz="2400" dirty="0">
                <a:latin typeface="TW Cen MT"/>
                <a:cs typeface="Calibri"/>
              </a:rPr>
              <a:t> </a:t>
            </a:r>
            <a:r>
              <a:rPr lang="en-US" sz="2400" dirty="0" err="1">
                <a:latin typeface="TW Cen MT"/>
                <a:cs typeface="Calibri"/>
              </a:rPr>
              <a:t>pessoas</a:t>
            </a:r>
            <a:r>
              <a:rPr lang="en-US" sz="2400" dirty="0">
                <a:latin typeface="TW Cen MT"/>
                <a:cs typeface="Calibri"/>
              </a:rPr>
              <a:t> que </a:t>
            </a:r>
            <a:r>
              <a:rPr lang="en-US" sz="2400" dirty="0" err="1">
                <a:latin typeface="TW Cen MT"/>
                <a:cs typeface="Calibri"/>
              </a:rPr>
              <a:t>necessitam</a:t>
            </a:r>
            <a:r>
              <a:rPr lang="en-US" sz="2400" dirty="0">
                <a:latin typeface="TW Cen MT"/>
                <a:cs typeface="Calibri"/>
              </a:rPr>
              <a:t> de </a:t>
            </a:r>
            <a:r>
              <a:rPr lang="en-US" sz="2400" dirty="0" err="1">
                <a:latin typeface="TW Cen MT"/>
                <a:cs typeface="Calibri"/>
              </a:rPr>
              <a:t>ajuda</a:t>
            </a:r>
            <a:r>
              <a:rPr lang="en-US" sz="2400" dirty="0">
                <a:latin typeface="TW Cen MT"/>
                <a:cs typeface="Calibri"/>
              </a:rPr>
              <a:t>.</a:t>
            </a:r>
            <a:endParaRPr lang="en-US" sz="2400">
              <a:cs typeface="Calibri" panose="020F0502020204030204"/>
            </a:endParaRPr>
          </a:p>
          <a:p>
            <a:pPr algn="ctr"/>
            <a:r>
              <a:rPr lang="en-US" sz="2400" err="1">
                <a:latin typeface="TW Cen MT"/>
                <a:cs typeface="Calibri"/>
              </a:rPr>
              <a:t>Decidimos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criar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esse</a:t>
            </a:r>
            <a:r>
              <a:rPr lang="en-US" sz="2400" dirty="0">
                <a:latin typeface="TW Cen MT"/>
                <a:cs typeface="Calibri"/>
              </a:rPr>
              <a:t> app, com o </a:t>
            </a:r>
            <a:r>
              <a:rPr lang="en-US" sz="2400" err="1">
                <a:latin typeface="TW Cen MT"/>
                <a:cs typeface="Calibri"/>
              </a:rPr>
              <a:t>intuito</a:t>
            </a:r>
            <a:r>
              <a:rPr lang="en-US" sz="2400" dirty="0">
                <a:latin typeface="TW Cen MT"/>
                <a:cs typeface="Calibri"/>
              </a:rPr>
              <a:t> de </a:t>
            </a:r>
            <a:r>
              <a:rPr lang="en-US" sz="2400" err="1">
                <a:latin typeface="TW Cen MT"/>
                <a:cs typeface="Calibri"/>
              </a:rPr>
              <a:t>fornecer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uma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solução</a:t>
            </a:r>
            <a:r>
              <a:rPr lang="en-US" sz="2400" dirty="0">
                <a:latin typeface="TW Cen MT"/>
                <a:cs typeface="Calibri"/>
              </a:rPr>
              <a:t>, tanto para </a:t>
            </a:r>
            <a:r>
              <a:rPr lang="en-US" sz="2400" err="1">
                <a:latin typeface="TW Cen MT"/>
                <a:cs typeface="Calibri"/>
              </a:rPr>
              <a:t>aqueles</a:t>
            </a:r>
            <a:r>
              <a:rPr lang="en-US" sz="2400" dirty="0">
                <a:latin typeface="TW Cen MT"/>
                <a:cs typeface="Calibri"/>
              </a:rPr>
              <a:t> que </a:t>
            </a:r>
            <a:r>
              <a:rPr lang="en-US" sz="2400" err="1">
                <a:latin typeface="TW Cen MT"/>
                <a:cs typeface="Calibri"/>
              </a:rPr>
              <a:t>não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podem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deixar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suas</a:t>
            </a:r>
            <a:r>
              <a:rPr lang="en-US" sz="2400" dirty="0">
                <a:latin typeface="TW Cen MT"/>
                <a:cs typeface="Calibri"/>
              </a:rPr>
              <a:t> casas  </a:t>
            </a:r>
            <a:r>
              <a:rPr lang="en-US" sz="2400" err="1">
                <a:latin typeface="TW Cen MT"/>
                <a:cs typeface="Calibri"/>
              </a:rPr>
              <a:t>nesse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momento</a:t>
            </a:r>
            <a:r>
              <a:rPr lang="en-US" sz="2400" dirty="0">
                <a:latin typeface="TW Cen MT"/>
                <a:cs typeface="Calibri"/>
              </a:rPr>
              <a:t>, </a:t>
            </a:r>
            <a:r>
              <a:rPr lang="en-US" sz="2400" err="1">
                <a:latin typeface="TW Cen MT"/>
                <a:cs typeface="Calibri"/>
              </a:rPr>
              <a:t>quanto</a:t>
            </a:r>
            <a:r>
              <a:rPr lang="en-US" sz="2400" dirty="0">
                <a:latin typeface="TW Cen MT"/>
                <a:cs typeface="Calibri"/>
              </a:rPr>
              <a:t> para </a:t>
            </a:r>
            <a:r>
              <a:rPr lang="en-US" sz="2400" err="1">
                <a:latin typeface="TW Cen MT"/>
                <a:cs typeface="Calibri"/>
              </a:rPr>
              <a:t>aqueles</a:t>
            </a:r>
            <a:r>
              <a:rPr lang="en-US" sz="2400" dirty="0">
                <a:latin typeface="TW Cen MT"/>
                <a:cs typeface="Calibri"/>
              </a:rPr>
              <a:t> que </a:t>
            </a:r>
            <a:r>
              <a:rPr lang="en-US" sz="2400" err="1">
                <a:latin typeface="TW Cen MT"/>
                <a:cs typeface="Calibri"/>
              </a:rPr>
              <a:t>não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tem</a:t>
            </a:r>
            <a:r>
              <a:rPr lang="en-US" sz="2400" dirty="0">
                <a:latin typeface="TW Cen MT"/>
                <a:cs typeface="Calibri"/>
              </a:rPr>
              <a:t> tempo para </a:t>
            </a:r>
            <a:r>
              <a:rPr lang="en-US" sz="2400" err="1">
                <a:latin typeface="TW Cen MT"/>
                <a:cs typeface="Calibri"/>
              </a:rPr>
              <a:t>dispor</a:t>
            </a:r>
            <a:r>
              <a:rPr lang="en-US" sz="2400" dirty="0">
                <a:latin typeface="TW Cen MT"/>
                <a:cs typeface="Calibri"/>
              </a:rPr>
              <a:t> à </a:t>
            </a:r>
            <a:r>
              <a:rPr lang="en-US" sz="2400" err="1">
                <a:latin typeface="TW Cen MT"/>
                <a:cs typeface="Calibri"/>
              </a:rPr>
              <a:t>compras</a:t>
            </a:r>
            <a:r>
              <a:rPr lang="en-US" sz="2400" dirty="0">
                <a:latin typeface="TW Cen MT"/>
                <a:cs typeface="Calibri"/>
              </a:rPr>
              <a:t> </a:t>
            </a:r>
            <a:r>
              <a:rPr lang="en-US" sz="2400" err="1">
                <a:latin typeface="TW Cen MT"/>
                <a:cs typeface="Calibri"/>
              </a:rPr>
              <a:t>essenciais</a:t>
            </a:r>
            <a:r>
              <a:rPr lang="en-US" sz="2400" dirty="0">
                <a:latin typeface="TW Cen MT"/>
                <a:cs typeface="Calibri"/>
              </a:rPr>
              <a:t>.</a:t>
            </a:r>
            <a:endParaRPr lang="en-US" sz="2400" dirty="0">
              <a:cs typeface="Calibri" panose="020F0502020204030204"/>
            </a:endParaRPr>
          </a:p>
          <a:p>
            <a:pPr algn="just"/>
            <a:endParaRPr lang="pt-BR" sz="6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78" y="6009282"/>
            <a:ext cx="1149463" cy="705843"/>
          </a:xfrm>
          <a:prstGeom prst="rect">
            <a:avLst/>
          </a:prstGeom>
        </p:spPr>
      </p:pic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355F2B-651E-4E98-BEF6-6DDEE0F6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955" y="290575"/>
            <a:ext cx="4215017" cy="62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0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2C52EBC9-62F5-4AFD-A74D-CDD47678734C}"/>
              </a:ext>
            </a:extLst>
          </p:cNvPr>
          <p:cNvSpPr/>
          <p:nvPr/>
        </p:nvSpPr>
        <p:spPr>
          <a:xfrm>
            <a:off x="0" y="-11373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111640"/>
            <a:ext cx="967493" cy="60348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8C2CB8E-A70F-411D-BF15-3BBFE4186CF0}"/>
              </a:ext>
            </a:extLst>
          </p:cNvPr>
          <p:cNvSpPr/>
          <p:nvPr/>
        </p:nvSpPr>
        <p:spPr>
          <a:xfrm rot="1020000">
            <a:off x="585816" y="377988"/>
            <a:ext cx="3119168" cy="3569682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8FE78A6-7FC6-4FFD-94A0-168BB733C7A2}"/>
              </a:ext>
            </a:extLst>
          </p:cNvPr>
          <p:cNvSpPr/>
          <p:nvPr/>
        </p:nvSpPr>
        <p:spPr>
          <a:xfrm>
            <a:off x="610281" y="455144"/>
            <a:ext cx="3119168" cy="35696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78F2D6-C822-4CCE-AC33-6FB239F4927F}"/>
              </a:ext>
            </a:extLst>
          </p:cNvPr>
          <p:cNvSpPr/>
          <p:nvPr/>
        </p:nvSpPr>
        <p:spPr>
          <a:xfrm rot="1020000">
            <a:off x="4168741" y="1305137"/>
            <a:ext cx="3119168" cy="3569682"/>
          </a:xfrm>
          <a:prstGeom prst="roundRect">
            <a:avLst/>
          </a:prstGeom>
          <a:solidFill>
            <a:srgbClr val="8EAFE8"/>
          </a:solidFill>
          <a:ln>
            <a:solidFill>
              <a:srgbClr val="8EAF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CDBB97F-EF21-4ACA-A2AF-C0AB92137DE2}"/>
              </a:ext>
            </a:extLst>
          </p:cNvPr>
          <p:cNvSpPr/>
          <p:nvPr/>
        </p:nvSpPr>
        <p:spPr>
          <a:xfrm>
            <a:off x="4207605" y="1305137"/>
            <a:ext cx="3119168" cy="35696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D343E28-7BFA-4968-89FF-971F14D5B296}"/>
              </a:ext>
            </a:extLst>
          </p:cNvPr>
          <p:cNvSpPr/>
          <p:nvPr/>
        </p:nvSpPr>
        <p:spPr>
          <a:xfrm rot="1020000">
            <a:off x="7968105" y="2505516"/>
            <a:ext cx="3119168" cy="3569682"/>
          </a:xfrm>
          <a:prstGeom prst="roundRect">
            <a:avLst/>
          </a:prstGeom>
          <a:solidFill>
            <a:srgbClr val="2A3F74"/>
          </a:solidFill>
          <a:ln>
            <a:solidFill>
              <a:srgbClr val="2A3F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75AE245-0CC6-4B57-963B-3C53EEDFD15F}"/>
              </a:ext>
            </a:extLst>
          </p:cNvPr>
          <p:cNvSpPr/>
          <p:nvPr/>
        </p:nvSpPr>
        <p:spPr>
          <a:xfrm>
            <a:off x="7958039" y="2462017"/>
            <a:ext cx="3119168" cy="35696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17039E-A19C-41F8-B7F9-70A3A352E874}"/>
              </a:ext>
            </a:extLst>
          </p:cNvPr>
          <p:cNvSpPr txBox="1"/>
          <p:nvPr/>
        </p:nvSpPr>
        <p:spPr>
          <a:xfrm>
            <a:off x="1673155" y="958944"/>
            <a:ext cx="109677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Missão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B1AC7E-EA8A-4556-B658-D291F1E06F14}"/>
              </a:ext>
            </a:extLst>
          </p:cNvPr>
          <p:cNvSpPr txBox="1"/>
          <p:nvPr/>
        </p:nvSpPr>
        <p:spPr>
          <a:xfrm>
            <a:off x="733425" y="1543754"/>
            <a:ext cx="288995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latin typeface="Tw Cen MT"/>
              </a:rPr>
              <a:t>Trabalhamos para atender às necessidades do cliente, de forma que traga segurança e confiabilidade.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7C830F3-AC70-48EA-8EC7-D14487F131C4}"/>
              </a:ext>
            </a:extLst>
          </p:cNvPr>
          <p:cNvSpPr txBox="1"/>
          <p:nvPr/>
        </p:nvSpPr>
        <p:spPr>
          <a:xfrm>
            <a:off x="5331870" y="1727416"/>
            <a:ext cx="91422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Visão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511AB3-6DC1-4958-ACC0-81D32AA8BA3A}"/>
              </a:ext>
            </a:extLst>
          </p:cNvPr>
          <p:cNvSpPr txBox="1"/>
          <p:nvPr/>
        </p:nvSpPr>
        <p:spPr>
          <a:xfrm>
            <a:off x="4258740" y="2143918"/>
            <a:ext cx="297264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latin typeface="Tw Cen MT"/>
              </a:rPr>
              <a:t>O grande objetivo do Vai ali Pra mim é contribuir para melhoria da vizinhança, fazendo com que cada pessoa possa ter </a:t>
            </a:r>
            <a:r>
              <a:rPr lang="pt-BR" sz="2000">
                <a:latin typeface="Tw Cen MT"/>
              </a:rPr>
              <a:t>a vontade de ajudar </a:t>
            </a:r>
            <a:r>
              <a:rPr lang="pt-BR" sz="2000" dirty="0">
                <a:latin typeface="Tw Cen MT"/>
              </a:rPr>
              <a:t>ao próximo de forma voluntária.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8A0A4EC-5E5D-4BDD-A428-604668150C9D}"/>
              </a:ext>
            </a:extLst>
          </p:cNvPr>
          <p:cNvSpPr txBox="1"/>
          <p:nvPr/>
        </p:nvSpPr>
        <p:spPr>
          <a:xfrm>
            <a:off x="9037095" y="2771864"/>
            <a:ext cx="115474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Valores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8A16A99-024B-4282-A29F-7234BB5917EA}"/>
              </a:ext>
            </a:extLst>
          </p:cNvPr>
          <p:cNvSpPr txBox="1"/>
          <p:nvPr/>
        </p:nvSpPr>
        <p:spPr>
          <a:xfrm>
            <a:off x="8031301" y="3218243"/>
            <a:ext cx="297264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dirty="0">
                <a:latin typeface="Tw Cen MT"/>
              </a:rPr>
              <a:t>Os princípios seguidos pelo Vai Ali Pra mim são baseados no altruísmo e empatia. Pensando na tranquilidade, segurança e confiança aos nossos colaboradores e clientes.</a:t>
            </a:r>
          </a:p>
        </p:txBody>
      </p:sp>
    </p:spTree>
    <p:extLst>
      <p:ext uri="{BB962C8B-B14F-4D97-AF65-F5344CB8AC3E}">
        <p14:creationId xmlns:p14="http://schemas.microsoft.com/office/powerpoint/2010/main" val="116717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127D1C0-4C48-4453-9215-566999C995E4}"/>
              </a:ext>
            </a:extLst>
          </p:cNvPr>
          <p:cNvSpPr/>
          <p:nvPr/>
        </p:nvSpPr>
        <p:spPr>
          <a:xfrm>
            <a:off x="0" y="0"/>
            <a:ext cx="12190673" cy="685667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A2431C46-E237-434E-BD7D-46AFA2833D75}"/>
              </a:ext>
            </a:extLst>
          </p:cNvPr>
          <p:cNvSpPr txBox="1"/>
          <p:nvPr/>
        </p:nvSpPr>
        <p:spPr>
          <a:xfrm>
            <a:off x="3270917" y="4766249"/>
            <a:ext cx="5259645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8800" dirty="0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PM-</a:t>
            </a:r>
            <a:r>
              <a:rPr lang="pt-BR" sz="8800" dirty="0" err="1">
                <a:solidFill>
                  <a:srgbClr val="8EAFE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w Cen MT"/>
              </a:rPr>
              <a:t>Canvas</a:t>
            </a:r>
            <a:endParaRPr lang="pt-BR" sz="8800">
              <a:solidFill>
                <a:srgbClr val="8EAFE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D69DC61-8B93-4617-9829-66D0C47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65" y="5986535"/>
            <a:ext cx="1012986" cy="626232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1A6C23F8-F062-473B-9557-62FFD1D7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" y="200167"/>
            <a:ext cx="2985783" cy="4399127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07438-BAE2-4570-BA1D-1E48D758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1" y="200168"/>
            <a:ext cx="3168265" cy="456972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3DDCC-9A57-4FD9-9D67-6AE5ABB1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087" y="200168"/>
            <a:ext cx="2984214" cy="45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8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1466576-B636-4EBA-B1F9-8ABD6474C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55" y="6032028"/>
            <a:ext cx="1103971" cy="683097"/>
          </a:xfrm>
          <a:prstGeom prst="rect">
            <a:avLst/>
          </a:prstGeom>
        </p:spPr>
      </p:pic>
      <p:pic>
        <p:nvPicPr>
          <p:cNvPr id="4" name="Imagem 3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A2C791AD-7083-4F80-BBB2-F19FA02F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77" y="10610"/>
            <a:ext cx="9595064" cy="68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126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688</Words>
  <Application>Microsoft Office PowerPoint</Application>
  <PresentationFormat>Widescreen</PresentationFormat>
  <Paragraphs>119</Paragraphs>
  <Slides>29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Exo 2</vt:lpstr>
      <vt:lpstr>Tw Cen MT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Johan Gabriel</dc:creator>
  <cp:lastModifiedBy>PEDRO HENRIQUE SOARES DE SOUZA ABBATE .</cp:lastModifiedBy>
  <cp:revision>980</cp:revision>
  <dcterms:created xsi:type="dcterms:W3CDTF">2021-04-09T14:15:46Z</dcterms:created>
  <dcterms:modified xsi:type="dcterms:W3CDTF">2021-06-01T21:17:19Z</dcterms:modified>
</cp:coreProperties>
</file>